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0" r:id="rId6"/>
    <p:sldId id="259" r:id="rId7"/>
    <p:sldId id="266" r:id="rId8"/>
    <p:sldId id="268" r:id="rId9"/>
    <p:sldId id="267" r:id="rId10"/>
    <p:sldId id="269" r:id="rId11"/>
    <p:sldId id="270" r:id="rId12"/>
    <p:sldId id="262" r:id="rId13"/>
    <p:sldId id="27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EAA82-E998-490D-BE30-D4DAA0AFAE46}" v="29" dt="2025-09-18T10:43:3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undo custSel addSld delSld modSld">
      <pc:chgData name="Kedree Proffitt" userId="cf51b1b7-7481-4dd8-85bf-a141dc4bc53e" providerId="ADAL" clId="{6CCD24BE-3D7A-4092-BFF6-F4CE2743B410}" dt="2025-09-18T14:17:56.154" v="94" actId="1076"/>
      <pc:docMkLst>
        <pc:docMk/>
      </pc:docMkLst>
      <pc:sldChg chg="modSp mod">
        <pc:chgData name="Kedree Proffitt" userId="cf51b1b7-7481-4dd8-85bf-a141dc4bc53e" providerId="ADAL" clId="{6CCD24BE-3D7A-4092-BFF6-F4CE2743B410}" dt="2025-09-18T14:04:11.038" v="89" actId="20577"/>
        <pc:sldMkLst>
          <pc:docMk/>
          <pc:sldMk cId="106052509" sldId="256"/>
        </pc:sldMkLst>
        <pc:spChg chg="mod">
          <ac:chgData name="Kedree Proffitt" userId="cf51b1b7-7481-4dd8-85bf-a141dc4bc53e" providerId="ADAL" clId="{6CCD24BE-3D7A-4092-BFF6-F4CE2743B410}" dt="2025-09-18T14:04:11.038" v="89" actId="20577"/>
          <ac:spMkLst>
            <pc:docMk/>
            <pc:sldMk cId="106052509" sldId="256"/>
            <ac:spMk id="3" creationId="{AE49B46C-827B-75A9-478C-35E6BF472A8F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0:22.735" v="6" actId="1076"/>
        <pc:sldMkLst>
          <pc:docMk/>
          <pc:sldMk cId="174696749" sldId="257"/>
        </pc:sldMkLst>
        <pc:spChg chg="add mod">
          <ac:chgData name="Kedree Proffitt" userId="cf51b1b7-7481-4dd8-85bf-a141dc4bc53e" providerId="ADAL" clId="{6CCD24BE-3D7A-4092-BFF6-F4CE2743B410}" dt="2025-09-18T10:40:12.178" v="2" actId="14100"/>
          <ac:spMkLst>
            <pc:docMk/>
            <pc:sldMk cId="174696749" sldId="257"/>
            <ac:spMk id="3" creationId="{1EE154C3-5709-1845-0F4B-D68E73DA1F8D}"/>
          </ac:spMkLst>
        </pc:spChg>
        <pc:spChg chg="add mod">
          <ac:chgData name="Kedree Proffitt" userId="cf51b1b7-7481-4dd8-85bf-a141dc4bc53e" providerId="ADAL" clId="{6CCD24BE-3D7A-4092-BFF6-F4CE2743B410}" dt="2025-09-18T10:40:17.283" v="4" actId="1076"/>
          <ac:spMkLst>
            <pc:docMk/>
            <pc:sldMk cId="174696749" sldId="257"/>
            <ac:spMk id="4" creationId="{C417FB14-318E-AEFA-3ADE-59885E866379}"/>
          </ac:spMkLst>
        </pc:spChg>
        <pc:spChg chg="add mod">
          <ac:chgData name="Kedree Proffitt" userId="cf51b1b7-7481-4dd8-85bf-a141dc4bc53e" providerId="ADAL" clId="{6CCD24BE-3D7A-4092-BFF6-F4CE2743B410}" dt="2025-09-18T10:40:22.735" v="6" actId="1076"/>
          <ac:spMkLst>
            <pc:docMk/>
            <pc:sldMk cId="174696749" sldId="257"/>
            <ac:spMk id="6" creationId="{CA570BAB-6BBA-223B-928D-6D8618D292C2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4:17:56.154" v="94" actId="1076"/>
        <pc:sldMkLst>
          <pc:docMk/>
          <pc:sldMk cId="143176509" sldId="258"/>
        </pc:sldMkLst>
        <pc:spChg chg="mod">
          <ac:chgData name="Kedree Proffitt" userId="cf51b1b7-7481-4dd8-85bf-a141dc4bc53e" providerId="ADAL" clId="{6CCD24BE-3D7A-4092-BFF6-F4CE2743B410}" dt="2025-09-18T14:17:52.729" v="93" actId="20577"/>
          <ac:spMkLst>
            <pc:docMk/>
            <pc:sldMk cId="143176509" sldId="258"/>
            <ac:spMk id="3" creationId="{59E6089D-D2CF-3C34-00B7-B7D70821EDC5}"/>
          </ac:spMkLst>
        </pc:spChg>
        <pc:spChg chg="add mod">
          <ac:chgData name="Kedree Proffitt" userId="cf51b1b7-7481-4dd8-85bf-a141dc4bc53e" providerId="ADAL" clId="{6CCD24BE-3D7A-4092-BFF6-F4CE2743B410}" dt="2025-09-18T10:40:33.199" v="9" actId="14100"/>
          <ac:spMkLst>
            <pc:docMk/>
            <pc:sldMk cId="143176509" sldId="258"/>
            <ac:spMk id="5" creationId="{717F679E-32C8-4577-A87C-F01A308689A2}"/>
          </ac:spMkLst>
        </pc:spChg>
        <pc:spChg chg="add mod">
          <ac:chgData name="Kedree Proffitt" userId="cf51b1b7-7481-4dd8-85bf-a141dc4bc53e" providerId="ADAL" clId="{6CCD24BE-3D7A-4092-BFF6-F4CE2743B410}" dt="2025-09-18T14:17:44.088" v="91" actId="1076"/>
          <ac:spMkLst>
            <pc:docMk/>
            <pc:sldMk cId="143176509" sldId="258"/>
            <ac:spMk id="6" creationId="{BF57A0E4-F5AE-053A-ADC7-CCF4E23624D0}"/>
          </ac:spMkLst>
        </pc:spChg>
        <pc:spChg chg="add mod">
          <ac:chgData name="Kedree Proffitt" userId="cf51b1b7-7481-4dd8-85bf-a141dc4bc53e" providerId="ADAL" clId="{6CCD24BE-3D7A-4092-BFF6-F4CE2743B410}" dt="2025-09-18T14:17:56.154" v="94" actId="1076"/>
          <ac:spMkLst>
            <pc:docMk/>
            <pc:sldMk cId="143176509" sldId="258"/>
            <ac:spMk id="7" creationId="{20E3B174-02C5-E96E-ACAC-7A2A722ABBA6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1:02.774" v="21" actId="14100"/>
        <pc:sldMkLst>
          <pc:docMk/>
          <pc:sldMk cId="215942220" sldId="259"/>
        </pc:sldMkLst>
        <pc:spChg chg="add mod">
          <ac:chgData name="Kedree Proffitt" userId="cf51b1b7-7481-4dd8-85bf-a141dc4bc53e" providerId="ADAL" clId="{6CCD24BE-3D7A-4092-BFF6-F4CE2743B410}" dt="2025-09-18T10:40:56.530" v="18" actId="14100"/>
          <ac:spMkLst>
            <pc:docMk/>
            <pc:sldMk cId="215942220" sldId="259"/>
            <ac:spMk id="4" creationId="{8113D9D9-0DAB-8210-0D73-95C6E2B019B3}"/>
          </ac:spMkLst>
        </pc:spChg>
        <pc:spChg chg="add mod">
          <ac:chgData name="Kedree Proffitt" userId="cf51b1b7-7481-4dd8-85bf-a141dc4bc53e" providerId="ADAL" clId="{6CCD24BE-3D7A-4092-BFF6-F4CE2743B410}" dt="2025-09-18T10:41:02.774" v="21" actId="14100"/>
          <ac:spMkLst>
            <pc:docMk/>
            <pc:sldMk cId="215942220" sldId="259"/>
            <ac:spMk id="7" creationId="{6FA60B94-F5C7-6995-9375-B0D96C11F12E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2:47.656" v="65" actId="14100"/>
        <pc:sldMkLst>
          <pc:docMk/>
          <pc:sldMk cId="3359316231" sldId="262"/>
        </pc:sldMkLst>
        <pc:spChg chg="add mod">
          <ac:chgData name="Kedree Proffitt" userId="cf51b1b7-7481-4dd8-85bf-a141dc4bc53e" providerId="ADAL" clId="{6CCD24BE-3D7A-4092-BFF6-F4CE2743B410}" dt="2025-09-18T10:42:43.548" v="62" actId="14100"/>
          <ac:spMkLst>
            <pc:docMk/>
            <pc:sldMk cId="3359316231" sldId="262"/>
            <ac:spMk id="4" creationId="{27E552D6-1E33-6009-778A-150AC29C33DC}"/>
          </ac:spMkLst>
        </pc:spChg>
        <pc:spChg chg="add mod">
          <ac:chgData name="Kedree Proffitt" userId="cf51b1b7-7481-4dd8-85bf-a141dc4bc53e" providerId="ADAL" clId="{6CCD24BE-3D7A-4092-BFF6-F4CE2743B410}" dt="2025-09-18T10:42:47.656" v="65" actId="14100"/>
          <ac:spMkLst>
            <pc:docMk/>
            <pc:sldMk cId="3359316231" sldId="262"/>
            <ac:spMk id="5" creationId="{E35A44D8-4B32-0B11-7C42-AC6D7A159D8D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3:25.317" v="77" actId="14100"/>
        <pc:sldMkLst>
          <pc:docMk/>
          <pc:sldMk cId="95002291" sldId="263"/>
        </pc:sldMkLst>
        <pc:spChg chg="add mod">
          <ac:chgData name="Kedree Proffitt" userId="cf51b1b7-7481-4dd8-85bf-a141dc4bc53e" providerId="ADAL" clId="{6CCD24BE-3D7A-4092-BFF6-F4CE2743B410}" dt="2025-09-18T10:43:13.562" v="71" actId="1076"/>
          <ac:spMkLst>
            <pc:docMk/>
            <pc:sldMk cId="95002291" sldId="263"/>
            <ac:spMk id="4" creationId="{DB085ACF-C4BF-2023-FE0C-430A7C257EF7}"/>
          </ac:spMkLst>
        </pc:spChg>
        <pc:spChg chg="add mod">
          <ac:chgData name="Kedree Proffitt" userId="cf51b1b7-7481-4dd8-85bf-a141dc4bc53e" providerId="ADAL" clId="{6CCD24BE-3D7A-4092-BFF6-F4CE2743B410}" dt="2025-09-18T10:43:19.955" v="74" actId="14100"/>
          <ac:spMkLst>
            <pc:docMk/>
            <pc:sldMk cId="95002291" sldId="263"/>
            <ac:spMk id="5" creationId="{22CA85FB-2E1D-294E-6896-7564B9344CBD}"/>
          </ac:spMkLst>
        </pc:spChg>
        <pc:spChg chg="add mod">
          <ac:chgData name="Kedree Proffitt" userId="cf51b1b7-7481-4dd8-85bf-a141dc4bc53e" providerId="ADAL" clId="{6CCD24BE-3D7A-4092-BFF6-F4CE2743B410}" dt="2025-09-18T10:43:25.317" v="77" actId="14100"/>
          <ac:spMkLst>
            <pc:docMk/>
            <pc:sldMk cId="95002291" sldId="263"/>
            <ac:spMk id="6" creationId="{22299586-17E5-3CCC-DD5D-E53E100ABE95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3:42.540" v="83" actId="1076"/>
        <pc:sldMkLst>
          <pc:docMk/>
          <pc:sldMk cId="1102546632" sldId="264"/>
        </pc:sldMkLst>
        <pc:spChg chg="add mod">
          <ac:chgData name="Kedree Proffitt" userId="cf51b1b7-7481-4dd8-85bf-a141dc4bc53e" providerId="ADAL" clId="{6CCD24BE-3D7A-4092-BFF6-F4CE2743B410}" dt="2025-09-18T10:43:38.534" v="81" actId="14100"/>
          <ac:spMkLst>
            <pc:docMk/>
            <pc:sldMk cId="1102546632" sldId="264"/>
            <ac:spMk id="4" creationId="{041DB624-0520-C558-AC9F-D4836CA9944D}"/>
          </ac:spMkLst>
        </pc:spChg>
        <pc:spChg chg="add mod">
          <ac:chgData name="Kedree Proffitt" userId="cf51b1b7-7481-4dd8-85bf-a141dc4bc53e" providerId="ADAL" clId="{6CCD24BE-3D7A-4092-BFF6-F4CE2743B410}" dt="2025-09-18T10:43:42.540" v="83" actId="1076"/>
          <ac:spMkLst>
            <pc:docMk/>
            <pc:sldMk cId="1102546632" sldId="264"/>
            <ac:spMk id="6" creationId="{087EE1D0-E689-107F-09D2-D1C21252F6CC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1:14.872" v="25" actId="14100"/>
        <pc:sldMkLst>
          <pc:docMk/>
          <pc:sldMk cId="4292586076" sldId="266"/>
        </pc:sldMkLst>
        <pc:spChg chg="add mod">
          <ac:chgData name="Kedree Proffitt" userId="cf51b1b7-7481-4dd8-85bf-a141dc4bc53e" providerId="ADAL" clId="{6CCD24BE-3D7A-4092-BFF6-F4CE2743B410}" dt="2025-09-18T10:41:14.872" v="25" actId="14100"/>
          <ac:spMkLst>
            <pc:docMk/>
            <pc:sldMk cId="4292586076" sldId="266"/>
            <ac:spMk id="5" creationId="{8FB03BC1-421F-8AD6-6CB2-55C5F836DC3A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1:39.700" v="35" actId="14100"/>
        <pc:sldMkLst>
          <pc:docMk/>
          <pc:sldMk cId="1947342761" sldId="267"/>
        </pc:sldMkLst>
        <pc:spChg chg="add mod">
          <ac:chgData name="Kedree Proffitt" userId="cf51b1b7-7481-4dd8-85bf-a141dc4bc53e" providerId="ADAL" clId="{6CCD24BE-3D7A-4092-BFF6-F4CE2743B410}" dt="2025-09-18T10:41:30.986" v="31" actId="14100"/>
          <ac:spMkLst>
            <pc:docMk/>
            <pc:sldMk cId="1947342761" sldId="267"/>
            <ac:spMk id="4" creationId="{6961A1B2-C3A4-DCDB-3711-321118959D96}"/>
          </ac:spMkLst>
        </pc:spChg>
        <pc:spChg chg="add mod">
          <ac:chgData name="Kedree Proffitt" userId="cf51b1b7-7481-4dd8-85bf-a141dc4bc53e" providerId="ADAL" clId="{6CCD24BE-3D7A-4092-BFF6-F4CE2743B410}" dt="2025-09-18T10:41:39.700" v="35" actId="14100"/>
          <ac:spMkLst>
            <pc:docMk/>
            <pc:sldMk cId="1947342761" sldId="267"/>
            <ac:spMk id="5" creationId="{8F61554C-7C61-9D0E-2DAC-15CA3D797753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1:21.851" v="28" actId="14100"/>
        <pc:sldMkLst>
          <pc:docMk/>
          <pc:sldMk cId="407621565" sldId="268"/>
        </pc:sldMkLst>
        <pc:spChg chg="add mod">
          <ac:chgData name="Kedree Proffitt" userId="cf51b1b7-7481-4dd8-85bf-a141dc4bc53e" providerId="ADAL" clId="{6CCD24BE-3D7A-4092-BFF6-F4CE2743B410}" dt="2025-09-18T10:41:21.851" v="28" actId="14100"/>
          <ac:spMkLst>
            <pc:docMk/>
            <pc:sldMk cId="407621565" sldId="268"/>
            <ac:spMk id="4" creationId="{5BB57754-9F0D-A3B9-8539-B68C8FDDDF3B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2:02.413" v="47" actId="14100"/>
        <pc:sldMkLst>
          <pc:docMk/>
          <pc:sldMk cId="1383735127" sldId="269"/>
        </pc:sldMkLst>
        <pc:spChg chg="add mod">
          <ac:chgData name="Kedree Proffitt" userId="cf51b1b7-7481-4dd8-85bf-a141dc4bc53e" providerId="ADAL" clId="{6CCD24BE-3D7A-4092-BFF6-F4CE2743B410}" dt="2025-09-18T10:41:56.970" v="44" actId="14100"/>
          <ac:spMkLst>
            <pc:docMk/>
            <pc:sldMk cId="1383735127" sldId="269"/>
            <ac:spMk id="4" creationId="{A6A7EE2D-6740-E5D0-B631-F8A149D3D284}"/>
          </ac:spMkLst>
        </pc:spChg>
        <pc:spChg chg="add mod">
          <ac:chgData name="Kedree Proffitt" userId="cf51b1b7-7481-4dd8-85bf-a141dc4bc53e" providerId="ADAL" clId="{6CCD24BE-3D7A-4092-BFF6-F4CE2743B410}" dt="2025-09-18T10:41:49.628" v="39"/>
          <ac:spMkLst>
            <pc:docMk/>
            <pc:sldMk cId="1383735127" sldId="269"/>
            <ac:spMk id="5" creationId="{98D1594A-F3A9-AB7F-4D34-7045FF74B938}"/>
          </ac:spMkLst>
        </pc:spChg>
        <pc:spChg chg="add mod">
          <ac:chgData name="Kedree Proffitt" userId="cf51b1b7-7481-4dd8-85bf-a141dc4bc53e" providerId="ADAL" clId="{6CCD24BE-3D7A-4092-BFF6-F4CE2743B410}" dt="2025-09-18T10:42:02.413" v="47" actId="14100"/>
          <ac:spMkLst>
            <pc:docMk/>
            <pc:sldMk cId="1383735127" sldId="269"/>
            <ac:spMk id="6" creationId="{BF00F94F-3CC8-ECD7-CCCE-3B66D44118E1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18T10:42:36.364" v="60" actId="14100"/>
        <pc:sldMkLst>
          <pc:docMk/>
          <pc:sldMk cId="1923894915" sldId="270"/>
        </pc:sldMkLst>
        <pc:spChg chg="add mod">
          <ac:chgData name="Kedree Proffitt" userId="cf51b1b7-7481-4dd8-85bf-a141dc4bc53e" providerId="ADAL" clId="{6CCD24BE-3D7A-4092-BFF6-F4CE2743B410}" dt="2025-09-18T10:42:22.719" v="54" actId="14100"/>
          <ac:spMkLst>
            <pc:docMk/>
            <pc:sldMk cId="1923894915" sldId="270"/>
            <ac:spMk id="6" creationId="{92445BE8-5067-90B5-E182-24502AC0E8D9}"/>
          </ac:spMkLst>
        </pc:spChg>
        <pc:spChg chg="add mod">
          <ac:chgData name="Kedree Proffitt" userId="cf51b1b7-7481-4dd8-85bf-a141dc4bc53e" providerId="ADAL" clId="{6CCD24BE-3D7A-4092-BFF6-F4CE2743B410}" dt="2025-09-18T10:42:30.504" v="57" actId="14100"/>
          <ac:spMkLst>
            <pc:docMk/>
            <pc:sldMk cId="1923894915" sldId="270"/>
            <ac:spMk id="7" creationId="{EDA134D2-F313-2109-3089-AFA0C840D5B8}"/>
          </ac:spMkLst>
        </pc:spChg>
        <pc:spChg chg="add mod">
          <ac:chgData name="Kedree Proffitt" userId="cf51b1b7-7481-4dd8-85bf-a141dc4bc53e" providerId="ADAL" clId="{6CCD24BE-3D7A-4092-BFF6-F4CE2743B410}" dt="2025-09-18T10:42:36.364" v="60" actId="14100"/>
          <ac:spMkLst>
            <pc:docMk/>
            <pc:sldMk cId="1923894915" sldId="270"/>
            <ac:spMk id="8" creationId="{265BAB2D-2D17-4860-8E46-B53C239CFEE7}"/>
          </ac:spMkLst>
        </pc:spChg>
        <pc:picChg chg="mod">
          <ac:chgData name="Kedree Proffitt" userId="cf51b1b7-7481-4dd8-85bf-a141dc4bc53e" providerId="ADAL" clId="{6CCD24BE-3D7A-4092-BFF6-F4CE2743B410}" dt="2025-09-18T10:42:19.100" v="53" actId="14100"/>
          <ac:picMkLst>
            <pc:docMk/>
            <pc:sldMk cId="1923894915" sldId="270"/>
            <ac:picMk id="5" creationId="{2CD61819-49FE-ED64-A6E2-C0EBBEA5FE1C}"/>
          </ac:picMkLst>
        </pc:picChg>
      </pc:sldChg>
      <pc:sldChg chg="addSp delSp modSp mod delAnim modAnim">
        <pc:chgData name="Kedree Proffitt" userId="cf51b1b7-7481-4dd8-85bf-a141dc4bc53e" providerId="ADAL" clId="{6CCD24BE-3D7A-4092-BFF6-F4CE2743B410}" dt="2025-09-18T10:43:05.398" v="68" actId="478"/>
        <pc:sldMkLst>
          <pc:docMk/>
          <pc:sldMk cId="3763644890" sldId="271"/>
        </pc:sldMkLst>
        <pc:spChg chg="add del mod">
          <ac:chgData name="Kedree Proffitt" userId="cf51b1b7-7481-4dd8-85bf-a141dc4bc53e" providerId="ADAL" clId="{6CCD24BE-3D7A-4092-BFF6-F4CE2743B410}" dt="2025-09-18T10:43:05.398" v="68" actId="478"/>
          <ac:spMkLst>
            <pc:docMk/>
            <pc:sldMk cId="3763644890" sldId="271"/>
            <ac:spMk id="5" creationId="{F1DDC120-1B44-C2A7-3F23-749854F77E51}"/>
          </ac:spMkLst>
        </pc:spChg>
      </pc:sldChg>
      <pc:sldChg chg="new del">
        <pc:chgData name="Kedree Proffitt" userId="cf51b1b7-7481-4dd8-85bf-a141dc4bc53e" providerId="ADAL" clId="{6CCD24BE-3D7A-4092-BFF6-F4CE2743B410}" dt="2025-09-18T10:43:59.521" v="85" actId="2696"/>
        <pc:sldMkLst>
          <pc:docMk/>
          <pc:sldMk cId="3879650701" sldId="2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3B6F1-E91B-4A63-BDBC-D8FCDCB067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755A3B0-1AB7-4F4F-9912-0BD62F79AD5B}">
      <dgm:prSet/>
      <dgm:spPr/>
      <dgm:t>
        <a:bodyPr/>
        <a:lstStyle/>
        <a:p>
          <a:r>
            <a:rPr lang="en-US" b="1"/>
            <a:t>Carrier</a:t>
          </a:r>
          <a:r>
            <a:rPr lang="en-US"/>
            <a:t> is the STABLE portion of radioactive sample</a:t>
          </a:r>
        </a:p>
      </dgm:t>
    </dgm:pt>
    <dgm:pt modelId="{89A9BB40-1C5B-45BA-AFD2-7D4EB6264647}" type="parTrans" cxnId="{1710CB11-917E-4148-B26E-148CE0B90753}">
      <dgm:prSet/>
      <dgm:spPr/>
      <dgm:t>
        <a:bodyPr/>
        <a:lstStyle/>
        <a:p>
          <a:endParaRPr lang="en-US"/>
        </a:p>
      </dgm:t>
    </dgm:pt>
    <dgm:pt modelId="{661CA4EC-1960-4341-A478-DAC8D91F526E}" type="sibTrans" cxnId="{1710CB11-917E-4148-B26E-148CE0B90753}">
      <dgm:prSet/>
      <dgm:spPr/>
      <dgm:t>
        <a:bodyPr/>
        <a:lstStyle/>
        <a:p>
          <a:endParaRPr lang="en-US"/>
        </a:p>
      </dgm:t>
    </dgm:pt>
    <dgm:pt modelId="{8D51352A-CDB4-4B6E-B518-93BC736502A7}">
      <dgm:prSet/>
      <dgm:spPr/>
      <dgm:t>
        <a:bodyPr/>
        <a:lstStyle/>
        <a:p>
          <a:r>
            <a:rPr lang="en-US"/>
            <a:t>I-131 radioactive</a:t>
          </a:r>
        </a:p>
      </dgm:t>
    </dgm:pt>
    <dgm:pt modelId="{A735B8A8-B5AC-437E-B3CA-3FDAD6E06F95}" type="parTrans" cxnId="{D676E368-90D4-4732-8837-16B0704A4630}">
      <dgm:prSet/>
      <dgm:spPr/>
      <dgm:t>
        <a:bodyPr/>
        <a:lstStyle/>
        <a:p>
          <a:endParaRPr lang="en-US"/>
        </a:p>
      </dgm:t>
    </dgm:pt>
    <dgm:pt modelId="{BEE67875-73C0-483D-9C80-F546AFF2F936}" type="sibTrans" cxnId="{D676E368-90D4-4732-8837-16B0704A4630}">
      <dgm:prSet/>
      <dgm:spPr/>
      <dgm:t>
        <a:bodyPr/>
        <a:lstStyle/>
        <a:p>
          <a:endParaRPr lang="en-US"/>
        </a:p>
      </dgm:t>
    </dgm:pt>
    <dgm:pt modelId="{21D6BF49-B614-4D3E-895B-7D5CE64E851D}">
      <dgm:prSet/>
      <dgm:spPr/>
      <dgm:t>
        <a:bodyPr/>
        <a:lstStyle/>
        <a:p>
          <a:r>
            <a:rPr lang="en-US"/>
            <a:t>I-132 stable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carrier</a:t>
          </a:r>
        </a:p>
      </dgm:t>
    </dgm:pt>
    <dgm:pt modelId="{BC337EA5-9295-42B6-BABB-3D80A47FD4A8}" type="parTrans" cxnId="{6EB554FC-540E-42EA-82E6-97BA65594439}">
      <dgm:prSet/>
      <dgm:spPr/>
      <dgm:t>
        <a:bodyPr/>
        <a:lstStyle/>
        <a:p>
          <a:endParaRPr lang="en-US"/>
        </a:p>
      </dgm:t>
    </dgm:pt>
    <dgm:pt modelId="{FE0DD16F-8D44-4399-9BB0-D779A8D6F337}" type="sibTrans" cxnId="{6EB554FC-540E-42EA-82E6-97BA65594439}">
      <dgm:prSet/>
      <dgm:spPr/>
      <dgm:t>
        <a:bodyPr/>
        <a:lstStyle/>
        <a:p>
          <a:endParaRPr lang="en-US"/>
        </a:p>
      </dgm:t>
    </dgm:pt>
    <dgm:pt modelId="{769218D0-4072-4B79-98E0-526D25E873B2}">
      <dgm:prSet/>
      <dgm:spPr/>
      <dgm:t>
        <a:bodyPr/>
        <a:lstStyle/>
        <a:p>
          <a:r>
            <a:rPr lang="en-US"/>
            <a:t>If there is NO stable portion it is </a:t>
          </a:r>
          <a:r>
            <a:rPr lang="en-US" b="1"/>
            <a:t>carrier-free</a:t>
          </a:r>
          <a:endParaRPr lang="en-US"/>
        </a:p>
      </dgm:t>
    </dgm:pt>
    <dgm:pt modelId="{38D55E11-CAAF-4F96-9304-ED9048DF3D5C}" type="parTrans" cxnId="{CD53030C-7938-4456-BCEA-F3374E194FA2}">
      <dgm:prSet/>
      <dgm:spPr/>
      <dgm:t>
        <a:bodyPr/>
        <a:lstStyle/>
        <a:p>
          <a:endParaRPr lang="en-US"/>
        </a:p>
      </dgm:t>
    </dgm:pt>
    <dgm:pt modelId="{7A8D1370-9F69-4B4C-BCD9-4B01E8D13357}" type="sibTrans" cxnId="{CD53030C-7938-4456-BCEA-F3374E194FA2}">
      <dgm:prSet/>
      <dgm:spPr/>
      <dgm:t>
        <a:bodyPr/>
        <a:lstStyle/>
        <a:p>
          <a:endParaRPr lang="en-US"/>
        </a:p>
      </dgm:t>
    </dgm:pt>
    <dgm:pt modelId="{E95461CD-60F1-469A-9DCA-14DEC1BD943A}">
      <dgm:prSet/>
      <dgm:spPr/>
      <dgm:t>
        <a:bodyPr/>
        <a:lstStyle/>
        <a:p>
          <a:r>
            <a:rPr lang="en-US" b="1"/>
            <a:t>Specific activity</a:t>
          </a:r>
          <a:r>
            <a:rPr lang="en-US"/>
            <a:t> is the ratio of ACTIVITY OVER MASS of the element present</a:t>
          </a:r>
        </a:p>
      </dgm:t>
    </dgm:pt>
    <dgm:pt modelId="{9BA626F5-4A88-410F-9A93-90E3271FEAF8}" type="parTrans" cxnId="{C5756578-935F-42C5-ADE9-B7131F266B7F}">
      <dgm:prSet/>
      <dgm:spPr/>
      <dgm:t>
        <a:bodyPr/>
        <a:lstStyle/>
        <a:p>
          <a:endParaRPr lang="en-US"/>
        </a:p>
      </dgm:t>
    </dgm:pt>
    <dgm:pt modelId="{8475FAAC-FD97-4491-BEBA-09A07AE412F3}" type="sibTrans" cxnId="{C5756578-935F-42C5-ADE9-B7131F266B7F}">
      <dgm:prSet/>
      <dgm:spPr/>
      <dgm:t>
        <a:bodyPr/>
        <a:lstStyle/>
        <a:p>
          <a:endParaRPr lang="en-US"/>
        </a:p>
      </dgm:t>
    </dgm:pt>
    <dgm:pt modelId="{B83BF695-5C35-4A5C-9AC3-E30C7D0C2897}">
      <dgm:prSet/>
      <dgm:spPr/>
      <dgm:t>
        <a:bodyPr/>
        <a:lstStyle/>
        <a:p>
          <a:r>
            <a:rPr lang="en-US" b="1"/>
            <a:t>Carrier-free specific activity</a:t>
          </a:r>
          <a:r>
            <a:rPr lang="en-US"/>
            <a:t> is the highest possible specific activity (100% radioactive)</a:t>
          </a:r>
        </a:p>
      </dgm:t>
    </dgm:pt>
    <dgm:pt modelId="{0DAA374F-0E17-4B9A-87C4-90CD60130472}" type="parTrans" cxnId="{CC2051DC-6CC7-4BEA-8611-A3AC6EE7E81B}">
      <dgm:prSet/>
      <dgm:spPr/>
      <dgm:t>
        <a:bodyPr/>
        <a:lstStyle/>
        <a:p>
          <a:endParaRPr lang="en-US"/>
        </a:p>
      </dgm:t>
    </dgm:pt>
    <dgm:pt modelId="{606C75C5-A6ED-4A52-883A-5C8356B688B2}" type="sibTrans" cxnId="{CC2051DC-6CC7-4BEA-8611-A3AC6EE7E81B}">
      <dgm:prSet/>
      <dgm:spPr/>
      <dgm:t>
        <a:bodyPr/>
        <a:lstStyle/>
        <a:p>
          <a:endParaRPr lang="en-US"/>
        </a:p>
      </dgm:t>
    </dgm:pt>
    <dgm:pt modelId="{B59FEDB1-BF93-4BE7-8C84-1B388EC70428}">
      <dgm:prSet/>
      <dgm:spPr/>
      <dgm:t>
        <a:bodyPr/>
        <a:lstStyle/>
        <a:p>
          <a:r>
            <a:rPr lang="en-US"/>
            <a:t>High specific activity is typically desirable</a:t>
          </a:r>
        </a:p>
      </dgm:t>
    </dgm:pt>
    <dgm:pt modelId="{593A6C27-8E0A-4FA6-95E0-7E8A4AE0A8E6}" type="parTrans" cxnId="{35C04CC4-CB92-4B3F-8705-69ADC156D323}">
      <dgm:prSet/>
      <dgm:spPr/>
      <dgm:t>
        <a:bodyPr/>
        <a:lstStyle/>
        <a:p>
          <a:endParaRPr lang="en-US"/>
        </a:p>
      </dgm:t>
    </dgm:pt>
    <dgm:pt modelId="{559EA095-DC3C-4E2A-A613-30EBE9A36586}" type="sibTrans" cxnId="{35C04CC4-CB92-4B3F-8705-69ADC156D323}">
      <dgm:prSet/>
      <dgm:spPr/>
      <dgm:t>
        <a:bodyPr/>
        <a:lstStyle/>
        <a:p>
          <a:endParaRPr lang="en-US"/>
        </a:p>
      </dgm:t>
    </dgm:pt>
    <dgm:pt modelId="{A42B29E4-EE28-4A94-A83B-A79C90890699}">
      <dgm:prSet/>
      <dgm:spPr/>
      <dgm:t>
        <a:bodyPr/>
        <a:lstStyle/>
        <a:p>
          <a:r>
            <a:rPr lang="en-US"/>
            <a:t>If its injected: less to inject!</a:t>
          </a:r>
        </a:p>
      </dgm:t>
    </dgm:pt>
    <dgm:pt modelId="{2CF1B71C-F8C4-4234-B3AC-9653EDD30979}" type="parTrans" cxnId="{D3BBDDD1-2595-43C1-86A4-39C4DEFE1B1C}">
      <dgm:prSet/>
      <dgm:spPr/>
      <dgm:t>
        <a:bodyPr/>
        <a:lstStyle/>
        <a:p>
          <a:endParaRPr lang="en-US"/>
        </a:p>
      </dgm:t>
    </dgm:pt>
    <dgm:pt modelId="{374D689C-2193-4962-8267-6EA901958296}" type="sibTrans" cxnId="{D3BBDDD1-2595-43C1-86A4-39C4DEFE1B1C}">
      <dgm:prSet/>
      <dgm:spPr/>
      <dgm:t>
        <a:bodyPr/>
        <a:lstStyle/>
        <a:p>
          <a:endParaRPr lang="en-US"/>
        </a:p>
      </dgm:t>
    </dgm:pt>
    <dgm:pt modelId="{42333AA7-30D6-43D5-8DBB-975286E63C92}">
      <dgm:prSet/>
      <dgm:spPr/>
      <dgm:t>
        <a:bodyPr/>
        <a:lstStyle/>
        <a:p>
          <a:r>
            <a:rPr lang="en-US"/>
            <a:t>If its in a machine: smaller machine!</a:t>
          </a:r>
        </a:p>
      </dgm:t>
    </dgm:pt>
    <dgm:pt modelId="{3321F2A3-F39E-4A8E-BA3A-D28D948813AF}" type="parTrans" cxnId="{FC197083-7168-4B07-835F-4F7FF1D471A5}">
      <dgm:prSet/>
      <dgm:spPr/>
      <dgm:t>
        <a:bodyPr/>
        <a:lstStyle/>
        <a:p>
          <a:endParaRPr lang="en-US"/>
        </a:p>
      </dgm:t>
    </dgm:pt>
    <dgm:pt modelId="{45DCB52C-5A98-45F1-9D99-9A4F21C06B39}" type="sibTrans" cxnId="{FC197083-7168-4B07-835F-4F7FF1D471A5}">
      <dgm:prSet/>
      <dgm:spPr/>
      <dgm:t>
        <a:bodyPr/>
        <a:lstStyle/>
        <a:p>
          <a:endParaRPr lang="en-US"/>
        </a:p>
      </dgm:t>
    </dgm:pt>
    <dgm:pt modelId="{C69BB220-B149-4655-8344-78893383687A}" type="pres">
      <dgm:prSet presAssocID="{2BF3B6F1-E91B-4A63-BDBC-D8FCDCB067AD}" presName="root" presStyleCnt="0">
        <dgm:presLayoutVars>
          <dgm:dir/>
          <dgm:resizeHandles val="exact"/>
        </dgm:presLayoutVars>
      </dgm:prSet>
      <dgm:spPr/>
    </dgm:pt>
    <dgm:pt modelId="{35B6B714-201F-4128-A2DB-58644AEE9EDF}" type="pres">
      <dgm:prSet presAssocID="{2755A3B0-1AB7-4F4F-9912-0BD62F79AD5B}" presName="compNode" presStyleCnt="0"/>
      <dgm:spPr/>
    </dgm:pt>
    <dgm:pt modelId="{ED53BE96-DE9D-47B0-A530-A459D1BB9996}" type="pres">
      <dgm:prSet presAssocID="{2755A3B0-1AB7-4F4F-9912-0BD62F79AD5B}" presName="bgRect" presStyleLbl="bgShp" presStyleIdx="0" presStyleCnt="4"/>
      <dgm:spPr/>
    </dgm:pt>
    <dgm:pt modelId="{7464993E-CB4F-49AD-80F3-59A18DB0DED4}" type="pres">
      <dgm:prSet presAssocID="{2755A3B0-1AB7-4F4F-9912-0BD62F79AD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80AAD0CC-C712-403E-ABF1-A28F7FC69F5C}" type="pres">
      <dgm:prSet presAssocID="{2755A3B0-1AB7-4F4F-9912-0BD62F79AD5B}" presName="spaceRect" presStyleCnt="0"/>
      <dgm:spPr/>
    </dgm:pt>
    <dgm:pt modelId="{FE8D23BC-F707-4B30-8E3C-C8BAA2807826}" type="pres">
      <dgm:prSet presAssocID="{2755A3B0-1AB7-4F4F-9912-0BD62F79AD5B}" presName="parTx" presStyleLbl="revTx" presStyleIdx="0" presStyleCnt="7">
        <dgm:presLayoutVars>
          <dgm:chMax val="0"/>
          <dgm:chPref val="0"/>
        </dgm:presLayoutVars>
      </dgm:prSet>
      <dgm:spPr/>
    </dgm:pt>
    <dgm:pt modelId="{9BA66B18-EDCD-43F0-BCE2-ED352E4F39BF}" type="pres">
      <dgm:prSet presAssocID="{2755A3B0-1AB7-4F4F-9912-0BD62F79AD5B}" presName="desTx" presStyleLbl="revTx" presStyleIdx="1" presStyleCnt="7">
        <dgm:presLayoutVars/>
      </dgm:prSet>
      <dgm:spPr/>
    </dgm:pt>
    <dgm:pt modelId="{B4B57999-E35D-4128-B93B-DEBF5CA1C4C7}" type="pres">
      <dgm:prSet presAssocID="{661CA4EC-1960-4341-A478-DAC8D91F526E}" presName="sibTrans" presStyleCnt="0"/>
      <dgm:spPr/>
    </dgm:pt>
    <dgm:pt modelId="{03763162-AE8D-40DC-860A-66089C170E9E}" type="pres">
      <dgm:prSet presAssocID="{769218D0-4072-4B79-98E0-526D25E873B2}" presName="compNode" presStyleCnt="0"/>
      <dgm:spPr/>
    </dgm:pt>
    <dgm:pt modelId="{A56BE0F8-B059-4159-9B86-A79AB6ED2798}" type="pres">
      <dgm:prSet presAssocID="{769218D0-4072-4B79-98E0-526D25E873B2}" presName="bgRect" presStyleLbl="bgShp" presStyleIdx="1" presStyleCnt="4"/>
      <dgm:spPr/>
    </dgm:pt>
    <dgm:pt modelId="{F9B852BB-07D6-48BF-85F9-388643FABB9C}" type="pres">
      <dgm:prSet presAssocID="{769218D0-4072-4B79-98E0-526D25E873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ocado"/>
        </a:ext>
      </dgm:extLst>
    </dgm:pt>
    <dgm:pt modelId="{06258EC7-A266-47F9-9C03-7679EEDFFF68}" type="pres">
      <dgm:prSet presAssocID="{769218D0-4072-4B79-98E0-526D25E873B2}" presName="spaceRect" presStyleCnt="0"/>
      <dgm:spPr/>
    </dgm:pt>
    <dgm:pt modelId="{FDCE45C6-6301-4210-BE20-3F6F4197A5E4}" type="pres">
      <dgm:prSet presAssocID="{769218D0-4072-4B79-98E0-526D25E873B2}" presName="parTx" presStyleLbl="revTx" presStyleIdx="2" presStyleCnt="7">
        <dgm:presLayoutVars>
          <dgm:chMax val="0"/>
          <dgm:chPref val="0"/>
        </dgm:presLayoutVars>
      </dgm:prSet>
      <dgm:spPr/>
    </dgm:pt>
    <dgm:pt modelId="{2673D737-ACBD-4674-9C91-E9EB8709D760}" type="pres">
      <dgm:prSet presAssocID="{7A8D1370-9F69-4B4C-BCD9-4B01E8D13357}" presName="sibTrans" presStyleCnt="0"/>
      <dgm:spPr/>
    </dgm:pt>
    <dgm:pt modelId="{FD4C691E-063F-4948-9201-30494F4A76D1}" type="pres">
      <dgm:prSet presAssocID="{E95461CD-60F1-469A-9DCA-14DEC1BD943A}" presName="compNode" presStyleCnt="0"/>
      <dgm:spPr/>
    </dgm:pt>
    <dgm:pt modelId="{758FDCC6-8C6B-442B-A243-148353730E3D}" type="pres">
      <dgm:prSet presAssocID="{E95461CD-60F1-469A-9DCA-14DEC1BD943A}" presName="bgRect" presStyleLbl="bgShp" presStyleIdx="2" presStyleCnt="4"/>
      <dgm:spPr/>
    </dgm:pt>
    <dgm:pt modelId="{C2BD7198-D61F-4D8D-B3EC-8695FD58BE09}" type="pres">
      <dgm:prSet presAssocID="{E95461CD-60F1-469A-9DCA-14DEC1BD94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CFB360E-BD04-457C-9CEE-85C8672257D3}" type="pres">
      <dgm:prSet presAssocID="{E95461CD-60F1-469A-9DCA-14DEC1BD943A}" presName="spaceRect" presStyleCnt="0"/>
      <dgm:spPr/>
    </dgm:pt>
    <dgm:pt modelId="{C032FF01-44D9-4235-8951-AD0A01D304C6}" type="pres">
      <dgm:prSet presAssocID="{E95461CD-60F1-469A-9DCA-14DEC1BD943A}" presName="parTx" presStyleLbl="revTx" presStyleIdx="3" presStyleCnt="7">
        <dgm:presLayoutVars>
          <dgm:chMax val="0"/>
          <dgm:chPref val="0"/>
        </dgm:presLayoutVars>
      </dgm:prSet>
      <dgm:spPr/>
    </dgm:pt>
    <dgm:pt modelId="{6C3AF35D-E721-4BB6-B932-39229F848006}" type="pres">
      <dgm:prSet presAssocID="{E95461CD-60F1-469A-9DCA-14DEC1BD943A}" presName="desTx" presStyleLbl="revTx" presStyleIdx="4" presStyleCnt="7">
        <dgm:presLayoutVars/>
      </dgm:prSet>
      <dgm:spPr/>
    </dgm:pt>
    <dgm:pt modelId="{35B45F3B-A1F0-4896-BEE6-FF5785821893}" type="pres">
      <dgm:prSet presAssocID="{8475FAAC-FD97-4491-BEBA-09A07AE412F3}" presName="sibTrans" presStyleCnt="0"/>
      <dgm:spPr/>
    </dgm:pt>
    <dgm:pt modelId="{4589F456-F00F-4EE5-84BC-2BBBD93D4E0C}" type="pres">
      <dgm:prSet presAssocID="{B59FEDB1-BF93-4BE7-8C84-1B388EC70428}" presName="compNode" presStyleCnt="0"/>
      <dgm:spPr/>
    </dgm:pt>
    <dgm:pt modelId="{4F8C39F5-72C7-4F0F-AB2F-F1577211FE1A}" type="pres">
      <dgm:prSet presAssocID="{B59FEDB1-BF93-4BE7-8C84-1B388EC70428}" presName="bgRect" presStyleLbl="bgShp" presStyleIdx="3" presStyleCnt="4"/>
      <dgm:spPr/>
    </dgm:pt>
    <dgm:pt modelId="{10C0AE2D-A47B-46D4-B84F-93BCAB5C622A}" type="pres">
      <dgm:prSet presAssocID="{B59FEDB1-BF93-4BE7-8C84-1B388EC704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D413B9DB-470D-4813-9D52-D22D1FCBE1D2}" type="pres">
      <dgm:prSet presAssocID="{B59FEDB1-BF93-4BE7-8C84-1B388EC70428}" presName="spaceRect" presStyleCnt="0"/>
      <dgm:spPr/>
    </dgm:pt>
    <dgm:pt modelId="{D30A1F6E-C68D-419F-9AA9-C5031839104C}" type="pres">
      <dgm:prSet presAssocID="{B59FEDB1-BF93-4BE7-8C84-1B388EC70428}" presName="parTx" presStyleLbl="revTx" presStyleIdx="5" presStyleCnt="7">
        <dgm:presLayoutVars>
          <dgm:chMax val="0"/>
          <dgm:chPref val="0"/>
        </dgm:presLayoutVars>
      </dgm:prSet>
      <dgm:spPr/>
    </dgm:pt>
    <dgm:pt modelId="{EF440E19-1249-4E61-B6A1-ED08E7F29268}" type="pres">
      <dgm:prSet presAssocID="{B59FEDB1-BF93-4BE7-8C84-1B388EC70428}" presName="desTx" presStyleLbl="revTx" presStyleIdx="6" presStyleCnt="7">
        <dgm:presLayoutVars/>
      </dgm:prSet>
      <dgm:spPr/>
    </dgm:pt>
  </dgm:ptLst>
  <dgm:cxnLst>
    <dgm:cxn modelId="{AC553101-831A-4F73-B2D4-EF6AC3CD8485}" type="presOf" srcId="{21D6BF49-B614-4D3E-895B-7D5CE64E851D}" destId="{9BA66B18-EDCD-43F0-BCE2-ED352E4F39BF}" srcOrd="0" destOrd="1" presId="urn:microsoft.com/office/officeart/2018/2/layout/IconVerticalSolidList"/>
    <dgm:cxn modelId="{CD53030C-7938-4456-BCEA-F3374E194FA2}" srcId="{2BF3B6F1-E91B-4A63-BDBC-D8FCDCB067AD}" destId="{769218D0-4072-4B79-98E0-526D25E873B2}" srcOrd="1" destOrd="0" parTransId="{38D55E11-CAAF-4F96-9304-ED9048DF3D5C}" sibTransId="{7A8D1370-9F69-4B4C-BCD9-4B01E8D13357}"/>
    <dgm:cxn modelId="{75AC0A11-5C51-479D-942F-B0D276F39FD4}" type="presOf" srcId="{A42B29E4-EE28-4A94-A83B-A79C90890699}" destId="{EF440E19-1249-4E61-B6A1-ED08E7F29268}" srcOrd="0" destOrd="0" presId="urn:microsoft.com/office/officeart/2018/2/layout/IconVerticalSolidList"/>
    <dgm:cxn modelId="{1710CB11-917E-4148-B26E-148CE0B90753}" srcId="{2BF3B6F1-E91B-4A63-BDBC-D8FCDCB067AD}" destId="{2755A3B0-1AB7-4F4F-9912-0BD62F79AD5B}" srcOrd="0" destOrd="0" parTransId="{89A9BB40-1C5B-45BA-AFD2-7D4EB6264647}" sibTransId="{661CA4EC-1960-4341-A478-DAC8D91F526E}"/>
    <dgm:cxn modelId="{31658A1E-51D0-4E51-BE0C-0BA309FC59BD}" type="presOf" srcId="{B83BF695-5C35-4A5C-9AC3-E30C7D0C2897}" destId="{6C3AF35D-E721-4BB6-B932-39229F848006}" srcOrd="0" destOrd="0" presId="urn:microsoft.com/office/officeart/2018/2/layout/IconVerticalSolidList"/>
    <dgm:cxn modelId="{227A453B-F12C-4892-B9A4-3D16ADA40DDD}" type="presOf" srcId="{769218D0-4072-4B79-98E0-526D25E873B2}" destId="{FDCE45C6-6301-4210-BE20-3F6F4197A5E4}" srcOrd="0" destOrd="0" presId="urn:microsoft.com/office/officeart/2018/2/layout/IconVerticalSolidList"/>
    <dgm:cxn modelId="{0E74C760-56AA-4CB4-86E0-9A3029B68B42}" type="presOf" srcId="{42333AA7-30D6-43D5-8DBB-975286E63C92}" destId="{EF440E19-1249-4E61-B6A1-ED08E7F29268}" srcOrd="0" destOrd="1" presId="urn:microsoft.com/office/officeart/2018/2/layout/IconVerticalSolidList"/>
    <dgm:cxn modelId="{DA5FE641-AD6F-4CC9-9A76-03375C382B76}" type="presOf" srcId="{2755A3B0-1AB7-4F4F-9912-0BD62F79AD5B}" destId="{FE8D23BC-F707-4B30-8E3C-C8BAA2807826}" srcOrd="0" destOrd="0" presId="urn:microsoft.com/office/officeart/2018/2/layout/IconVerticalSolidList"/>
    <dgm:cxn modelId="{D676E368-90D4-4732-8837-16B0704A4630}" srcId="{2755A3B0-1AB7-4F4F-9912-0BD62F79AD5B}" destId="{8D51352A-CDB4-4B6E-B518-93BC736502A7}" srcOrd="0" destOrd="0" parTransId="{A735B8A8-B5AC-437E-B3CA-3FDAD6E06F95}" sibTransId="{BEE67875-73C0-483D-9C80-F546AFF2F936}"/>
    <dgm:cxn modelId="{C5756578-935F-42C5-ADE9-B7131F266B7F}" srcId="{2BF3B6F1-E91B-4A63-BDBC-D8FCDCB067AD}" destId="{E95461CD-60F1-469A-9DCA-14DEC1BD943A}" srcOrd="2" destOrd="0" parTransId="{9BA626F5-4A88-410F-9A93-90E3271FEAF8}" sibTransId="{8475FAAC-FD97-4491-BEBA-09A07AE412F3}"/>
    <dgm:cxn modelId="{FC197083-7168-4B07-835F-4F7FF1D471A5}" srcId="{B59FEDB1-BF93-4BE7-8C84-1B388EC70428}" destId="{42333AA7-30D6-43D5-8DBB-975286E63C92}" srcOrd="1" destOrd="0" parTransId="{3321F2A3-F39E-4A8E-BA3A-D28D948813AF}" sibTransId="{45DCB52C-5A98-45F1-9D99-9A4F21C06B39}"/>
    <dgm:cxn modelId="{A9EF63BF-A9BB-44BC-BF4D-DCEDD618EB24}" type="presOf" srcId="{E95461CD-60F1-469A-9DCA-14DEC1BD943A}" destId="{C032FF01-44D9-4235-8951-AD0A01D304C6}" srcOrd="0" destOrd="0" presId="urn:microsoft.com/office/officeart/2018/2/layout/IconVerticalSolidList"/>
    <dgm:cxn modelId="{35C04CC4-CB92-4B3F-8705-69ADC156D323}" srcId="{2BF3B6F1-E91B-4A63-BDBC-D8FCDCB067AD}" destId="{B59FEDB1-BF93-4BE7-8C84-1B388EC70428}" srcOrd="3" destOrd="0" parTransId="{593A6C27-8E0A-4FA6-95E0-7E8A4AE0A8E6}" sibTransId="{559EA095-DC3C-4E2A-A613-30EBE9A36586}"/>
    <dgm:cxn modelId="{D3BBDDD1-2595-43C1-86A4-39C4DEFE1B1C}" srcId="{B59FEDB1-BF93-4BE7-8C84-1B388EC70428}" destId="{A42B29E4-EE28-4A94-A83B-A79C90890699}" srcOrd="0" destOrd="0" parTransId="{2CF1B71C-F8C4-4234-B3AC-9653EDD30979}" sibTransId="{374D689C-2193-4962-8267-6EA901958296}"/>
    <dgm:cxn modelId="{C01B53D5-CC47-459F-9F8B-172003B30E37}" type="presOf" srcId="{8D51352A-CDB4-4B6E-B518-93BC736502A7}" destId="{9BA66B18-EDCD-43F0-BCE2-ED352E4F39BF}" srcOrd="0" destOrd="0" presId="urn:microsoft.com/office/officeart/2018/2/layout/IconVerticalSolidList"/>
    <dgm:cxn modelId="{CC2051DC-6CC7-4BEA-8611-A3AC6EE7E81B}" srcId="{E95461CD-60F1-469A-9DCA-14DEC1BD943A}" destId="{B83BF695-5C35-4A5C-9AC3-E30C7D0C2897}" srcOrd="0" destOrd="0" parTransId="{0DAA374F-0E17-4B9A-87C4-90CD60130472}" sibTransId="{606C75C5-A6ED-4A52-883A-5C8356B688B2}"/>
    <dgm:cxn modelId="{2BB3A7EA-E4EE-4091-A3C2-028368A93606}" type="presOf" srcId="{2BF3B6F1-E91B-4A63-BDBC-D8FCDCB067AD}" destId="{C69BB220-B149-4655-8344-78893383687A}" srcOrd="0" destOrd="0" presId="urn:microsoft.com/office/officeart/2018/2/layout/IconVerticalSolidList"/>
    <dgm:cxn modelId="{C1B288EF-7DDE-44B7-B188-D7C003AB72FF}" type="presOf" srcId="{B59FEDB1-BF93-4BE7-8C84-1B388EC70428}" destId="{D30A1F6E-C68D-419F-9AA9-C5031839104C}" srcOrd="0" destOrd="0" presId="urn:microsoft.com/office/officeart/2018/2/layout/IconVerticalSolidList"/>
    <dgm:cxn modelId="{6EB554FC-540E-42EA-82E6-97BA65594439}" srcId="{2755A3B0-1AB7-4F4F-9912-0BD62F79AD5B}" destId="{21D6BF49-B614-4D3E-895B-7D5CE64E851D}" srcOrd="1" destOrd="0" parTransId="{BC337EA5-9295-42B6-BABB-3D80A47FD4A8}" sibTransId="{FE0DD16F-8D44-4399-9BB0-D779A8D6F337}"/>
    <dgm:cxn modelId="{CE4FEF46-617B-4038-A210-25676C8B15BD}" type="presParOf" srcId="{C69BB220-B149-4655-8344-78893383687A}" destId="{35B6B714-201F-4128-A2DB-58644AEE9EDF}" srcOrd="0" destOrd="0" presId="urn:microsoft.com/office/officeart/2018/2/layout/IconVerticalSolidList"/>
    <dgm:cxn modelId="{ADDC95C3-32B8-4383-B9CA-5008628A5266}" type="presParOf" srcId="{35B6B714-201F-4128-A2DB-58644AEE9EDF}" destId="{ED53BE96-DE9D-47B0-A530-A459D1BB9996}" srcOrd="0" destOrd="0" presId="urn:microsoft.com/office/officeart/2018/2/layout/IconVerticalSolidList"/>
    <dgm:cxn modelId="{4D3DBE44-DE9D-4F2F-AF70-5D30935BBABB}" type="presParOf" srcId="{35B6B714-201F-4128-A2DB-58644AEE9EDF}" destId="{7464993E-CB4F-49AD-80F3-59A18DB0DED4}" srcOrd="1" destOrd="0" presId="urn:microsoft.com/office/officeart/2018/2/layout/IconVerticalSolidList"/>
    <dgm:cxn modelId="{8FF73D5D-C68D-4816-B6F4-3202AE6A2459}" type="presParOf" srcId="{35B6B714-201F-4128-A2DB-58644AEE9EDF}" destId="{80AAD0CC-C712-403E-ABF1-A28F7FC69F5C}" srcOrd="2" destOrd="0" presId="urn:microsoft.com/office/officeart/2018/2/layout/IconVerticalSolidList"/>
    <dgm:cxn modelId="{FB5D3221-B32B-4A4E-9606-1AA53884CFE9}" type="presParOf" srcId="{35B6B714-201F-4128-A2DB-58644AEE9EDF}" destId="{FE8D23BC-F707-4B30-8E3C-C8BAA2807826}" srcOrd="3" destOrd="0" presId="urn:microsoft.com/office/officeart/2018/2/layout/IconVerticalSolidList"/>
    <dgm:cxn modelId="{68B9D074-FB2D-433C-97BE-1822AC07E9ED}" type="presParOf" srcId="{35B6B714-201F-4128-A2DB-58644AEE9EDF}" destId="{9BA66B18-EDCD-43F0-BCE2-ED352E4F39BF}" srcOrd="4" destOrd="0" presId="urn:microsoft.com/office/officeart/2018/2/layout/IconVerticalSolidList"/>
    <dgm:cxn modelId="{62F9878C-62A5-4F2F-82CE-0C99BC45388B}" type="presParOf" srcId="{C69BB220-B149-4655-8344-78893383687A}" destId="{B4B57999-E35D-4128-B93B-DEBF5CA1C4C7}" srcOrd="1" destOrd="0" presId="urn:microsoft.com/office/officeart/2018/2/layout/IconVerticalSolidList"/>
    <dgm:cxn modelId="{B5E5C302-95F1-4F02-9078-50F22FC379AE}" type="presParOf" srcId="{C69BB220-B149-4655-8344-78893383687A}" destId="{03763162-AE8D-40DC-860A-66089C170E9E}" srcOrd="2" destOrd="0" presId="urn:microsoft.com/office/officeart/2018/2/layout/IconVerticalSolidList"/>
    <dgm:cxn modelId="{156CA8A4-E865-4756-946C-DD3724FEFAD1}" type="presParOf" srcId="{03763162-AE8D-40DC-860A-66089C170E9E}" destId="{A56BE0F8-B059-4159-9B86-A79AB6ED2798}" srcOrd="0" destOrd="0" presId="urn:microsoft.com/office/officeart/2018/2/layout/IconVerticalSolidList"/>
    <dgm:cxn modelId="{C7EA59C2-4D12-4232-A5BB-1F64A52ED3F6}" type="presParOf" srcId="{03763162-AE8D-40DC-860A-66089C170E9E}" destId="{F9B852BB-07D6-48BF-85F9-388643FABB9C}" srcOrd="1" destOrd="0" presId="urn:microsoft.com/office/officeart/2018/2/layout/IconVerticalSolidList"/>
    <dgm:cxn modelId="{8C10C49B-7F9A-44FC-89E5-C3E67868E7C6}" type="presParOf" srcId="{03763162-AE8D-40DC-860A-66089C170E9E}" destId="{06258EC7-A266-47F9-9C03-7679EEDFFF68}" srcOrd="2" destOrd="0" presId="urn:microsoft.com/office/officeart/2018/2/layout/IconVerticalSolidList"/>
    <dgm:cxn modelId="{A63F704B-05BE-404B-8FDB-F4DD0F4A582A}" type="presParOf" srcId="{03763162-AE8D-40DC-860A-66089C170E9E}" destId="{FDCE45C6-6301-4210-BE20-3F6F4197A5E4}" srcOrd="3" destOrd="0" presId="urn:microsoft.com/office/officeart/2018/2/layout/IconVerticalSolidList"/>
    <dgm:cxn modelId="{4B042A88-3B68-4B15-8102-70F4F48BF10C}" type="presParOf" srcId="{C69BB220-B149-4655-8344-78893383687A}" destId="{2673D737-ACBD-4674-9C91-E9EB8709D760}" srcOrd="3" destOrd="0" presId="urn:microsoft.com/office/officeart/2018/2/layout/IconVerticalSolidList"/>
    <dgm:cxn modelId="{EEA8B680-54A1-40DF-84C5-C1ECFA7644C7}" type="presParOf" srcId="{C69BB220-B149-4655-8344-78893383687A}" destId="{FD4C691E-063F-4948-9201-30494F4A76D1}" srcOrd="4" destOrd="0" presId="urn:microsoft.com/office/officeart/2018/2/layout/IconVerticalSolidList"/>
    <dgm:cxn modelId="{053DDFAE-D341-4311-9F0B-DBA35D87AFB3}" type="presParOf" srcId="{FD4C691E-063F-4948-9201-30494F4A76D1}" destId="{758FDCC6-8C6B-442B-A243-148353730E3D}" srcOrd="0" destOrd="0" presId="urn:microsoft.com/office/officeart/2018/2/layout/IconVerticalSolidList"/>
    <dgm:cxn modelId="{7AFDCDEF-D53C-4EA5-B127-0D885C3E4E53}" type="presParOf" srcId="{FD4C691E-063F-4948-9201-30494F4A76D1}" destId="{C2BD7198-D61F-4D8D-B3EC-8695FD58BE09}" srcOrd="1" destOrd="0" presId="urn:microsoft.com/office/officeart/2018/2/layout/IconVerticalSolidList"/>
    <dgm:cxn modelId="{493BD916-8B78-4781-96FE-A35F3E6F794F}" type="presParOf" srcId="{FD4C691E-063F-4948-9201-30494F4A76D1}" destId="{3CFB360E-BD04-457C-9CEE-85C8672257D3}" srcOrd="2" destOrd="0" presId="urn:microsoft.com/office/officeart/2018/2/layout/IconVerticalSolidList"/>
    <dgm:cxn modelId="{614A0B73-4B5D-43C2-98FD-9ADAC6E425B7}" type="presParOf" srcId="{FD4C691E-063F-4948-9201-30494F4A76D1}" destId="{C032FF01-44D9-4235-8951-AD0A01D304C6}" srcOrd="3" destOrd="0" presId="urn:microsoft.com/office/officeart/2018/2/layout/IconVerticalSolidList"/>
    <dgm:cxn modelId="{A01530D3-8D95-43EF-8A02-74C7E1AA9D33}" type="presParOf" srcId="{FD4C691E-063F-4948-9201-30494F4A76D1}" destId="{6C3AF35D-E721-4BB6-B932-39229F848006}" srcOrd="4" destOrd="0" presId="urn:microsoft.com/office/officeart/2018/2/layout/IconVerticalSolidList"/>
    <dgm:cxn modelId="{90C35849-1B91-4F26-B36A-B1B01461AF7B}" type="presParOf" srcId="{C69BB220-B149-4655-8344-78893383687A}" destId="{35B45F3B-A1F0-4896-BEE6-FF5785821893}" srcOrd="5" destOrd="0" presId="urn:microsoft.com/office/officeart/2018/2/layout/IconVerticalSolidList"/>
    <dgm:cxn modelId="{CB7541A9-644A-40E9-96C7-9C000D39ECD3}" type="presParOf" srcId="{C69BB220-B149-4655-8344-78893383687A}" destId="{4589F456-F00F-4EE5-84BC-2BBBD93D4E0C}" srcOrd="6" destOrd="0" presId="urn:microsoft.com/office/officeart/2018/2/layout/IconVerticalSolidList"/>
    <dgm:cxn modelId="{FD6358AD-D770-4D47-89FF-3F3D470069D9}" type="presParOf" srcId="{4589F456-F00F-4EE5-84BC-2BBBD93D4E0C}" destId="{4F8C39F5-72C7-4F0F-AB2F-F1577211FE1A}" srcOrd="0" destOrd="0" presId="urn:microsoft.com/office/officeart/2018/2/layout/IconVerticalSolidList"/>
    <dgm:cxn modelId="{D8AB4DAE-4E4F-4EA1-98FF-7EA167AD460B}" type="presParOf" srcId="{4589F456-F00F-4EE5-84BC-2BBBD93D4E0C}" destId="{10C0AE2D-A47B-46D4-B84F-93BCAB5C622A}" srcOrd="1" destOrd="0" presId="urn:microsoft.com/office/officeart/2018/2/layout/IconVerticalSolidList"/>
    <dgm:cxn modelId="{534A5915-D09B-412B-B840-E345FEC844D7}" type="presParOf" srcId="{4589F456-F00F-4EE5-84BC-2BBBD93D4E0C}" destId="{D413B9DB-470D-4813-9D52-D22D1FCBE1D2}" srcOrd="2" destOrd="0" presId="urn:microsoft.com/office/officeart/2018/2/layout/IconVerticalSolidList"/>
    <dgm:cxn modelId="{83CD6B48-B02D-4AD7-9A35-AA496F24BD6D}" type="presParOf" srcId="{4589F456-F00F-4EE5-84BC-2BBBD93D4E0C}" destId="{D30A1F6E-C68D-419F-9AA9-C5031839104C}" srcOrd="3" destOrd="0" presId="urn:microsoft.com/office/officeart/2018/2/layout/IconVerticalSolidList"/>
    <dgm:cxn modelId="{8F413693-0668-4AD3-A6F4-2715599A9E24}" type="presParOf" srcId="{4589F456-F00F-4EE5-84BC-2BBBD93D4E0C}" destId="{EF440E19-1249-4E61-B6A1-ED08E7F2926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3BE96-DE9D-47B0-A530-A459D1BB9996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4993E-CB4F-49AD-80F3-59A18DB0DED4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D23BC-F707-4B30-8E3C-C8BAA2807826}">
      <dsp:nvSpPr>
        <dsp:cNvPr id="0" name=""/>
        <dsp:cNvSpPr/>
      </dsp:nvSpPr>
      <dsp:spPr>
        <a:xfrm>
          <a:off x="1405898" y="2401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Carrier</a:t>
          </a:r>
          <a:r>
            <a:rPr lang="en-US" sz="1700" kern="1200"/>
            <a:t> is the STABLE portion of radioactive sample</a:t>
          </a:r>
        </a:p>
      </dsp:txBody>
      <dsp:txXfrm>
        <a:off x="1405898" y="2401"/>
        <a:ext cx="3127248" cy="1217228"/>
      </dsp:txXfrm>
    </dsp:sp>
    <dsp:sp modelId="{9BA66B18-EDCD-43F0-BCE2-ED352E4F39BF}">
      <dsp:nvSpPr>
        <dsp:cNvPr id="0" name=""/>
        <dsp:cNvSpPr/>
      </dsp:nvSpPr>
      <dsp:spPr>
        <a:xfrm>
          <a:off x="4533146" y="2401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I-131 radioactive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I-132 stable </a:t>
          </a:r>
          <a:r>
            <a:rPr lang="en-US" sz="1200" kern="1200">
              <a:sym typeface="Wingdings" panose="05000000000000000000" pitchFamily="2" charset="2"/>
            </a:rPr>
            <a:t></a:t>
          </a:r>
          <a:r>
            <a:rPr lang="en-US" sz="1200" kern="1200"/>
            <a:t> carrier</a:t>
          </a:r>
        </a:p>
      </dsp:txBody>
      <dsp:txXfrm>
        <a:off x="4533146" y="2401"/>
        <a:ext cx="2416293" cy="1217228"/>
      </dsp:txXfrm>
    </dsp:sp>
    <dsp:sp modelId="{A56BE0F8-B059-4159-9B86-A79AB6ED2798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852BB-07D6-48BF-85F9-388643FABB9C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E45C6-6301-4210-BE20-3F6F4197A5E4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there is NO stable portion it is </a:t>
          </a:r>
          <a:r>
            <a:rPr lang="en-US" sz="1700" b="1" kern="1200"/>
            <a:t>carrier-free</a:t>
          </a:r>
          <a:endParaRPr lang="en-US" sz="1700" kern="1200"/>
        </a:p>
      </dsp:txBody>
      <dsp:txXfrm>
        <a:off x="1405898" y="1523937"/>
        <a:ext cx="5543541" cy="1217228"/>
      </dsp:txXfrm>
    </dsp:sp>
    <dsp:sp modelId="{758FDCC6-8C6B-442B-A243-148353730E3D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D7198-D61F-4D8D-B3EC-8695FD58BE09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2FF01-44D9-4235-8951-AD0A01D304C6}">
      <dsp:nvSpPr>
        <dsp:cNvPr id="0" name=""/>
        <dsp:cNvSpPr/>
      </dsp:nvSpPr>
      <dsp:spPr>
        <a:xfrm>
          <a:off x="1405898" y="3045472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Specific activity</a:t>
          </a:r>
          <a:r>
            <a:rPr lang="en-US" sz="1700" kern="1200"/>
            <a:t> is the ratio of ACTIVITY OVER MASS of the element present</a:t>
          </a:r>
        </a:p>
      </dsp:txBody>
      <dsp:txXfrm>
        <a:off x="1405898" y="3045472"/>
        <a:ext cx="3127248" cy="1217228"/>
      </dsp:txXfrm>
    </dsp:sp>
    <dsp:sp modelId="{6C3AF35D-E721-4BB6-B932-39229F848006}">
      <dsp:nvSpPr>
        <dsp:cNvPr id="0" name=""/>
        <dsp:cNvSpPr/>
      </dsp:nvSpPr>
      <dsp:spPr>
        <a:xfrm>
          <a:off x="4533146" y="3045472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Carrier-free specific activity</a:t>
          </a:r>
          <a:r>
            <a:rPr lang="en-US" sz="1200" kern="1200"/>
            <a:t> is the highest possible specific activity (100% radioactive)</a:t>
          </a:r>
        </a:p>
      </dsp:txBody>
      <dsp:txXfrm>
        <a:off x="4533146" y="3045472"/>
        <a:ext cx="2416293" cy="1217228"/>
      </dsp:txXfrm>
    </dsp:sp>
    <dsp:sp modelId="{4F8C39F5-72C7-4F0F-AB2F-F1577211FE1A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0AE2D-A47B-46D4-B84F-93BCAB5C622A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A1F6E-C68D-419F-9AA9-C5031839104C}">
      <dsp:nvSpPr>
        <dsp:cNvPr id="0" name=""/>
        <dsp:cNvSpPr/>
      </dsp:nvSpPr>
      <dsp:spPr>
        <a:xfrm>
          <a:off x="1405898" y="4567007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High specific activity is typically desirable</a:t>
          </a:r>
        </a:p>
      </dsp:txBody>
      <dsp:txXfrm>
        <a:off x="1405898" y="4567007"/>
        <a:ext cx="3127248" cy="1217228"/>
      </dsp:txXfrm>
    </dsp:sp>
    <dsp:sp modelId="{EF440E19-1249-4E61-B6A1-ED08E7F29268}">
      <dsp:nvSpPr>
        <dsp:cNvPr id="0" name=""/>
        <dsp:cNvSpPr/>
      </dsp:nvSpPr>
      <dsp:spPr>
        <a:xfrm>
          <a:off x="4533146" y="4567007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If its injected: less to inject!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If its in a machine: smaller machine!</a:t>
          </a:r>
        </a:p>
      </dsp:txBody>
      <dsp:txXfrm>
        <a:off x="4533146" y="4567007"/>
        <a:ext cx="2416293" cy="1217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8DE1D-B6F8-4997-A91E-ABA0C7AF7C73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CBB2-AEBE-41BD-812F-001FFF4A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2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9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5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6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1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8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7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9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0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9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7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D827F-11D4-7FF3-D3A1-A1720E289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00074"/>
            <a:ext cx="6035040" cy="32861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Statistics of Radioactive Decay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9B46C-827B-75A9-478C-35E6BF472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209670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RT4220 – Lecture #5</a:t>
            </a:r>
          </a:p>
          <a:p>
            <a:r>
              <a:rPr lang="en-US" dirty="0"/>
              <a:t>Kedree Proffitt</a:t>
            </a:r>
          </a:p>
          <a:p>
            <a:r>
              <a:rPr lang="en-US" dirty="0"/>
              <a:t>WSU</a:t>
            </a:r>
          </a:p>
          <a:p>
            <a:r>
              <a:rPr lang="en-US" dirty="0"/>
              <a:t>09/18/2025</a:t>
            </a:r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4EC2DE32-C8C7-F918-D918-3D02C19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84" r="3355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021F-55C7-1B36-914C-8A60EEDB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Equilibrium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D5072-B837-3377-4ED0-6F6747BFE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Mo</m:t>
                          </m:r>
                        </m:e>
                      </m:sPre>
                      <m:groupChr>
                        <m:groupChrPr>
                          <m:chr m:val="→"/>
                          <m:vertJc m:val="bot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66.7 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groupChr>
                      <m:sPre>
                        <m:sPre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Tc</m:t>
                          </m:r>
                        </m:e>
                      </m:sPre>
                      <m:groupChr>
                        <m:groupChrPr>
                          <m:chr m:val="→"/>
                          <m:vertJc m:val="bot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6.03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groupChr>
                      <m:sPre>
                        <m:sPre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Tc</m:t>
                          </m:r>
                        </m:e>
                      </m:sPre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Technetium is ubiquitous in nuclear medicine departments for imaging</a:t>
                </a:r>
              </a:p>
              <a:p>
                <a:pPr lvl="1"/>
                <a:r>
                  <a:rPr lang="en-US" sz="2200" dirty="0"/>
                  <a:t>140 keV gammas perfect for imaging</a:t>
                </a:r>
              </a:p>
              <a:p>
                <a:pPr lvl="1"/>
                <a:r>
                  <a:rPr lang="en-US" sz="2200" dirty="0"/>
                  <a:t>Short half-life makes patients safe shortly after procedure</a:t>
                </a:r>
              </a:p>
              <a:p>
                <a:r>
                  <a:rPr lang="en-US" sz="2400" dirty="0"/>
                  <a:t>A Molybdenum generator is referred to as a “Moly-Cow”</a:t>
                </a:r>
              </a:p>
              <a:p>
                <a:pPr lvl="1"/>
                <a:r>
                  <a:rPr lang="en-US" sz="2200" dirty="0"/>
                  <a:t>Cows are milked</a:t>
                </a:r>
              </a:p>
              <a:p>
                <a:pPr lvl="1"/>
                <a:r>
                  <a:rPr lang="en-US" sz="2200" dirty="0"/>
                  <a:t>Do not milk bulls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D5072-B837-3377-4ED0-6F6747BFE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6A7EE2D-6740-E5D0-B631-F8A149D3D284}"/>
              </a:ext>
            </a:extLst>
          </p:cNvPr>
          <p:cNvSpPr/>
          <p:nvPr/>
        </p:nvSpPr>
        <p:spPr>
          <a:xfrm>
            <a:off x="612646" y="3236638"/>
            <a:ext cx="10653577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0F94F-3CC8-ECD7-CCCE-3B66D44118E1}"/>
              </a:ext>
            </a:extLst>
          </p:cNvPr>
          <p:cNvSpPr/>
          <p:nvPr/>
        </p:nvSpPr>
        <p:spPr>
          <a:xfrm>
            <a:off x="612645" y="4860729"/>
            <a:ext cx="9667427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2981-ACA0-6FA1-5E23-956BB7A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Equilibrium Example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94BA1-56BC-BA59-6E58-C58FDED0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847088"/>
            <a:ext cx="4867656" cy="4453128"/>
          </a:xfrm>
        </p:spPr>
        <p:txBody>
          <a:bodyPr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 the right is a plot of the activity inside the Moly-Cow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Pattern of transient equilibrium is apparent, obfuscated by the milking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Hospitals typically have their own Moly Cow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for maximum activity is large compared to the half-life</a:t>
            </a:r>
          </a:p>
        </p:txBody>
      </p:sp>
      <p:pic>
        <p:nvPicPr>
          <p:cNvPr id="5" name="Picture 3" descr="tc resized and rotated">
            <a:extLst>
              <a:ext uri="{FF2B5EF4-FFF2-40B4-BE49-F238E27FC236}">
                <a16:creationId xmlns:a16="http://schemas.microsoft.com/office/drawing/2014/main" id="{2CD61819-49FE-ED64-A6E2-C0EBBEA5FE1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r="717"/>
          <a:stretch>
            <a:fillRect/>
          </a:stretch>
        </p:blipFill>
        <p:spPr bwMode="auto">
          <a:xfrm>
            <a:off x="5477256" y="657224"/>
            <a:ext cx="6486778" cy="593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445BE8-5067-90B5-E182-24502AC0E8D9}"/>
              </a:ext>
            </a:extLst>
          </p:cNvPr>
          <p:cNvSpPr/>
          <p:nvPr/>
        </p:nvSpPr>
        <p:spPr>
          <a:xfrm>
            <a:off x="451835" y="2653192"/>
            <a:ext cx="5025421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134D2-F313-2109-3089-AFA0C840D5B8}"/>
              </a:ext>
            </a:extLst>
          </p:cNvPr>
          <p:cNvSpPr/>
          <p:nvPr/>
        </p:nvSpPr>
        <p:spPr>
          <a:xfrm>
            <a:off x="594360" y="4059400"/>
            <a:ext cx="5025421" cy="119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BAB2D-2D17-4860-8E46-B53C239CFEE7}"/>
              </a:ext>
            </a:extLst>
          </p:cNvPr>
          <p:cNvSpPr/>
          <p:nvPr/>
        </p:nvSpPr>
        <p:spPr>
          <a:xfrm>
            <a:off x="530717" y="5252510"/>
            <a:ext cx="5025421" cy="13100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9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430-B775-1969-4C7D-3431E140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Parent-Daughter Dual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5993A2-AFBE-FF65-097F-EF71CC952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both the parent and daughter are radioactive, modeling the daughter activity becomes more difficult</a:t>
                </a:r>
              </a:p>
              <a:p>
                <a:endParaRPr lang="en-US" dirty="0"/>
              </a:p>
              <a:p>
                <a:r>
                  <a:rPr lang="en-US" dirty="0"/>
                  <a:t>The ACTIVITY EQUATION remains the same for the PARENT: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ACTIVITY EQUATION for the DAUGHTER </a:t>
                </a:r>
                <a:r>
                  <a:rPr lang="en-US" b="1" dirty="0"/>
                  <a:t>depends on the parent</a:t>
                </a:r>
                <a:r>
                  <a:rPr lang="en-US" dirty="0"/>
                  <a:t> activity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5993A2-AFBE-FF65-097F-EF71CC952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7E552D6-1E33-6009-778A-150AC29C33DC}"/>
              </a:ext>
            </a:extLst>
          </p:cNvPr>
          <p:cNvSpPr/>
          <p:nvPr/>
        </p:nvSpPr>
        <p:spPr>
          <a:xfrm>
            <a:off x="451835" y="2653192"/>
            <a:ext cx="9726638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5A44D8-4B32-0B11-7C42-AC6D7A159D8D}"/>
              </a:ext>
            </a:extLst>
          </p:cNvPr>
          <p:cNvSpPr/>
          <p:nvPr/>
        </p:nvSpPr>
        <p:spPr>
          <a:xfrm>
            <a:off x="289733" y="4239442"/>
            <a:ext cx="10027285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2D5E-02D2-A1D0-4501-76EF625B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186CF-9453-525A-ECC2-C9D385D84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no point is the daughter production/decay rates equivalent</a:t>
            </a:r>
          </a:p>
          <a:p>
            <a:endParaRPr lang="en-US" dirty="0"/>
          </a:p>
          <a:p>
            <a:r>
              <a:rPr lang="en-US" dirty="0"/>
              <a:t>Daughter activity will rise as it decays slower than the parent</a:t>
            </a:r>
          </a:p>
          <a:p>
            <a:pPr lvl="1"/>
            <a:r>
              <a:rPr lang="en-US" dirty="0"/>
              <a:t>Parent half-life &lt; Daughter half-life</a:t>
            </a:r>
          </a:p>
          <a:p>
            <a:pPr lvl="1"/>
            <a:r>
              <a:rPr lang="en-US" dirty="0"/>
              <a:t>Daughter production rate  &lt; Daughter decay rate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Parent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Daughter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FBA2E20-8CD0-0B0B-98BB-224F3B30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13" y="3137820"/>
            <a:ext cx="5032376" cy="38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64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290C-224F-BB92-849A-326B347A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Daughter Activity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16753-A801-03DD-96F3-69DEC8806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1339273"/>
                <a:ext cx="10890928" cy="5262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16753-A801-03DD-96F3-69DEC8806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1339273"/>
                <a:ext cx="10890928" cy="52626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085ACF-C4BF-2023-FE0C-430A7C257EF7}"/>
              </a:ext>
            </a:extLst>
          </p:cNvPr>
          <p:cNvSpPr/>
          <p:nvPr/>
        </p:nvSpPr>
        <p:spPr>
          <a:xfrm>
            <a:off x="4192562" y="1980263"/>
            <a:ext cx="5025421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CA85FB-2E1D-294E-6896-7564B9344CBD}"/>
              </a:ext>
            </a:extLst>
          </p:cNvPr>
          <p:cNvSpPr/>
          <p:nvPr/>
        </p:nvSpPr>
        <p:spPr>
          <a:xfrm>
            <a:off x="3906235" y="3515307"/>
            <a:ext cx="5025421" cy="992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299586-17E5-3CCC-DD5D-E53E100ABE95}"/>
              </a:ext>
            </a:extLst>
          </p:cNvPr>
          <p:cNvSpPr/>
          <p:nvPr/>
        </p:nvSpPr>
        <p:spPr>
          <a:xfrm>
            <a:off x="3426691" y="4906865"/>
            <a:ext cx="5661983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BA918-3065-2C28-7254-9949FD2A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US" dirty="0"/>
              <a:t>Time to Maximum Daughter Activity</a:t>
            </a:r>
          </a:p>
        </p:txBody>
      </p:sp>
      <p:pic>
        <p:nvPicPr>
          <p:cNvPr id="5" name="Picture 4" descr="Hourglass and a calendar">
            <a:extLst>
              <a:ext uri="{FF2B5EF4-FFF2-40B4-BE49-F238E27FC236}">
                <a16:creationId xmlns:a16="http://schemas.microsoft.com/office/drawing/2014/main" id="{0053E6D2-B7F6-C6A4-1339-F1A4077D0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34" r="2" b="2"/>
          <a:stretch>
            <a:fillRect/>
          </a:stretch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13B5C-5E4C-2854-E179-7A0710B52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3007" y="2212846"/>
                <a:ext cx="4361693" cy="4096514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As the parent creates daughter and the daughter decays, there is a race.</a:t>
                </a:r>
              </a:p>
              <a:p>
                <a:r>
                  <a:rPr lang="en-US" sz="1800"/>
                  <a:t>For every set of decay constants (characteristic) there will be a time where the daughter reaches a maximum NUMBER of atoms</a:t>
                </a:r>
              </a:p>
              <a:p>
                <a:r>
                  <a:rPr lang="en-US" sz="1800"/>
                  <a:t>We can predict this using the following equation:</a:t>
                </a:r>
                <a:endParaRPr lang="en-US" sz="18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1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type m:val="skw"/>
                                  <m:ctrlPr>
                                    <a:rPr lang="en-US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/>
              </a:p>
              <a:p>
                <a:pPr marL="0" indent="0">
                  <a:buNone/>
                </a:pPr>
                <a:endParaRPr lang="en-US" sz="1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13B5C-5E4C-2854-E179-7A0710B52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3007" y="2212846"/>
                <a:ext cx="4361693" cy="4096514"/>
              </a:xfrm>
              <a:blipFill>
                <a:blip r:embed="rId3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41DB624-0520-C558-AC9F-D4836CA9944D}"/>
              </a:ext>
            </a:extLst>
          </p:cNvPr>
          <p:cNvSpPr/>
          <p:nvPr/>
        </p:nvSpPr>
        <p:spPr>
          <a:xfrm>
            <a:off x="6871108" y="2948755"/>
            <a:ext cx="4775947" cy="1429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EE1D0-E689-107F-09D2-D1C21252F6CC}"/>
              </a:ext>
            </a:extLst>
          </p:cNvPr>
          <p:cNvSpPr/>
          <p:nvPr/>
        </p:nvSpPr>
        <p:spPr>
          <a:xfrm>
            <a:off x="7046599" y="4567890"/>
            <a:ext cx="5025421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046BC-4973-F9E3-8923-2A17E3B0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Specific Activity Terminology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6B2EE0-09D9-F783-9B98-D2BE67521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4052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EE154C3-5709-1845-0F4B-D68E73DA1F8D}"/>
              </a:ext>
            </a:extLst>
          </p:cNvPr>
          <p:cNvSpPr/>
          <p:nvPr/>
        </p:nvSpPr>
        <p:spPr>
          <a:xfrm>
            <a:off x="4378036" y="1877384"/>
            <a:ext cx="7476318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7FB14-318E-AEFA-3ADE-59885E866379}"/>
              </a:ext>
            </a:extLst>
          </p:cNvPr>
          <p:cNvSpPr/>
          <p:nvPr/>
        </p:nvSpPr>
        <p:spPr>
          <a:xfrm>
            <a:off x="4344807" y="3441959"/>
            <a:ext cx="7476318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70BAB-6BBA-223B-928D-6D8618D292C2}"/>
              </a:ext>
            </a:extLst>
          </p:cNvPr>
          <p:cNvSpPr/>
          <p:nvPr/>
        </p:nvSpPr>
        <p:spPr>
          <a:xfrm>
            <a:off x="4344807" y="4993575"/>
            <a:ext cx="7476318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F954-3602-DAC7-55D0-7DB70960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Specific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6089D-D2CF-3C34-00B7-B7D70821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two samples of </a:t>
            </a:r>
            <a:r>
              <a:rPr lang="en-US" dirty="0" err="1"/>
              <a:t>Myoview</a:t>
            </a:r>
            <a:r>
              <a:rPr lang="en-US" dirty="0"/>
              <a:t> (brand name Tc-99m) with the following values determine the empty values: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10 mCi is required for a gastric clearance study, how many grams are required to be injected? If the samples all have a density of 1 g/mL, how many </a:t>
            </a:r>
            <a:r>
              <a:rPr lang="en-US" dirty="0" err="1"/>
              <a:t>mLs</a:t>
            </a:r>
            <a:r>
              <a:rPr lang="en-US" dirty="0"/>
              <a:t> must be injected?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Sample 1 would require a 10,000 mL or 1 L INJECTION WOW. Sample 2 would require a 1 mL injection </a:t>
            </a:r>
            <a:r>
              <a:rPr lang="en-US" i="1" dirty="0"/>
              <a:t>wow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E00C1F-BC6F-7063-7C8C-ADC898EE9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131468"/>
              </p:ext>
            </p:extLst>
          </p:nvPr>
        </p:nvGraphicFramePr>
        <p:xfrm>
          <a:off x="612647" y="2689860"/>
          <a:ext cx="1065358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395">
                  <a:extLst>
                    <a:ext uri="{9D8B030D-6E8A-4147-A177-3AD203B41FA5}">
                      <a16:colId xmlns:a16="http://schemas.microsoft.com/office/drawing/2014/main" val="677111108"/>
                    </a:ext>
                  </a:extLst>
                </a:gridCol>
                <a:gridCol w="2663395">
                  <a:extLst>
                    <a:ext uri="{9D8B030D-6E8A-4147-A177-3AD203B41FA5}">
                      <a16:colId xmlns:a16="http://schemas.microsoft.com/office/drawing/2014/main" val="2322830874"/>
                    </a:ext>
                  </a:extLst>
                </a:gridCol>
                <a:gridCol w="2663395">
                  <a:extLst>
                    <a:ext uri="{9D8B030D-6E8A-4147-A177-3AD203B41FA5}">
                      <a16:colId xmlns:a16="http://schemas.microsoft.com/office/drawing/2014/main" val="83788696"/>
                    </a:ext>
                  </a:extLst>
                </a:gridCol>
                <a:gridCol w="2663395">
                  <a:extLst>
                    <a:ext uri="{9D8B030D-6E8A-4147-A177-3AD203B41FA5}">
                      <a16:colId xmlns:a16="http://schemas.microsoft.com/office/drawing/2014/main" val="3510984777"/>
                    </a:ext>
                  </a:extLst>
                </a:gridCol>
              </a:tblGrid>
              <a:tr h="294902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Activity (mCi)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 (g)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Spec. Act. (mCi/g)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67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89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7669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17F679E-32C8-4577-A87C-F01A308689A2}"/>
              </a:ext>
            </a:extLst>
          </p:cNvPr>
          <p:cNvSpPr/>
          <p:nvPr/>
        </p:nvSpPr>
        <p:spPr>
          <a:xfrm>
            <a:off x="535709" y="2653192"/>
            <a:ext cx="11129818" cy="1290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7A0E4-F5AE-053A-ADC7-CCF4E23624D0}"/>
              </a:ext>
            </a:extLst>
          </p:cNvPr>
          <p:cNvSpPr/>
          <p:nvPr/>
        </p:nvSpPr>
        <p:spPr>
          <a:xfrm>
            <a:off x="535709" y="3978561"/>
            <a:ext cx="10566400" cy="100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3B174-02C5-E96E-ACAC-7A2A722ABBA6}"/>
              </a:ext>
            </a:extLst>
          </p:cNvPr>
          <p:cNvSpPr/>
          <p:nvPr/>
        </p:nvSpPr>
        <p:spPr>
          <a:xfrm>
            <a:off x="485363" y="5435923"/>
            <a:ext cx="10908146" cy="890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ttp://www.sprawls.org/ppmi2/RADIOACT/RADIOACT07.jpg">
            <a:extLst>
              <a:ext uri="{FF2B5EF4-FFF2-40B4-BE49-F238E27FC236}">
                <a16:creationId xmlns:a16="http://schemas.microsoft.com/office/drawing/2014/main" id="{87EE9B0F-0DCD-8E1C-A2FC-8E5B37BC6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1" b="428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39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ack Stones In The Beach">
            <a:extLst>
              <a:ext uri="{FF2B5EF4-FFF2-40B4-BE49-F238E27FC236}">
                <a16:creationId xmlns:a16="http://schemas.microsoft.com/office/drawing/2014/main" id="{F43821FC-4F72-20B3-38BA-970833F2B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8E146-8A7F-E28E-A162-893C6C234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Equilibrium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705F3-1763-8547-87C0-3F800C901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671319" cy="13814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Shan’t Equivocate this Equilibrium</a:t>
            </a:r>
          </a:p>
        </p:txBody>
      </p:sp>
    </p:spTree>
    <p:extLst>
      <p:ext uri="{BB962C8B-B14F-4D97-AF65-F5344CB8AC3E}">
        <p14:creationId xmlns:p14="http://schemas.microsoft.com/office/powerpoint/2010/main" val="296511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1DE6-9368-15A8-9D00-754CE2A2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6371-A9C5-BE81-0898-46BD9DF6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the daughter is radioactive?</a:t>
            </a:r>
          </a:p>
          <a:p>
            <a:endParaRPr lang="en-US" dirty="0"/>
          </a:p>
          <a:p>
            <a:r>
              <a:rPr lang="en-US" dirty="0"/>
              <a:t>They decay at different rates </a:t>
            </a:r>
            <a:r>
              <a:rPr lang="en-US" dirty="0">
                <a:sym typeface="Wingdings" panose="05000000000000000000" pitchFamily="2" charset="2"/>
              </a:rPr>
              <a:t> a race!</a:t>
            </a:r>
          </a:p>
          <a:p>
            <a:endParaRPr lang="en-US" dirty="0"/>
          </a:p>
          <a:p>
            <a:r>
              <a:rPr lang="en-US" dirty="0"/>
              <a:t>This leads us to equilibria, three types:</a:t>
            </a:r>
          </a:p>
          <a:p>
            <a:pPr lvl="1"/>
            <a:r>
              <a:rPr lang="en-US" b="1" dirty="0"/>
              <a:t>Secular</a:t>
            </a:r>
            <a:r>
              <a:rPr lang="en-US" dirty="0"/>
              <a:t>: Half-life of parent &gt;&gt;&gt; daughter’s</a:t>
            </a:r>
          </a:p>
          <a:p>
            <a:pPr lvl="1"/>
            <a:r>
              <a:rPr lang="en-US" b="1" dirty="0"/>
              <a:t>Transient</a:t>
            </a:r>
            <a:r>
              <a:rPr lang="en-US" dirty="0"/>
              <a:t>: Half-life of parent &gt; daughter’s</a:t>
            </a:r>
          </a:p>
          <a:p>
            <a:pPr lvl="1"/>
            <a:r>
              <a:rPr lang="en-US" b="1" dirty="0"/>
              <a:t>No Equilibrium</a:t>
            </a:r>
            <a:r>
              <a:rPr lang="en-US" dirty="0"/>
              <a:t>: Half-life of parent &lt;= daughter’s</a:t>
            </a:r>
          </a:p>
        </p:txBody>
      </p:sp>
      <p:pic>
        <p:nvPicPr>
          <p:cNvPr id="5" name="Picture 6" descr="Image result for secular equilibrium example">
            <a:extLst>
              <a:ext uri="{FF2B5EF4-FFF2-40B4-BE49-F238E27FC236}">
                <a16:creationId xmlns:a16="http://schemas.microsoft.com/office/drawing/2014/main" id="{AAC753C9-8FDA-BCF6-7E83-91DFFFCB1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59"/>
          <a:stretch>
            <a:fillRect/>
          </a:stretch>
        </p:blipFill>
        <p:spPr bwMode="auto">
          <a:xfrm>
            <a:off x="7132639" y="339603"/>
            <a:ext cx="4061834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Image result for secular equilibrium example">
            <a:extLst>
              <a:ext uri="{FF2B5EF4-FFF2-40B4-BE49-F238E27FC236}">
                <a16:creationId xmlns:a16="http://schemas.microsoft.com/office/drawing/2014/main" id="{690C2B48-1C5D-6B32-9B4E-A3400217D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5"/>
          <a:stretch>
            <a:fillRect/>
          </a:stretch>
        </p:blipFill>
        <p:spPr bwMode="auto">
          <a:xfrm>
            <a:off x="6851677" y="3632322"/>
            <a:ext cx="4414549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13D9D9-0DAB-8210-0D73-95C6E2B019B3}"/>
              </a:ext>
            </a:extLst>
          </p:cNvPr>
          <p:cNvSpPr/>
          <p:nvPr/>
        </p:nvSpPr>
        <p:spPr>
          <a:xfrm>
            <a:off x="535709" y="2376147"/>
            <a:ext cx="5375564" cy="849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A60B94-F5C7-6995-9375-B0D96C11F12E}"/>
              </a:ext>
            </a:extLst>
          </p:cNvPr>
          <p:cNvSpPr/>
          <p:nvPr/>
        </p:nvSpPr>
        <p:spPr>
          <a:xfrm>
            <a:off x="535709" y="3632321"/>
            <a:ext cx="5957455" cy="168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6114C-6EF4-344C-2DCE-B614D4C0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007" y="603501"/>
            <a:ext cx="4361693" cy="1527049"/>
          </a:xfrm>
        </p:spPr>
        <p:txBody>
          <a:bodyPr anchor="b">
            <a:normAutofit/>
          </a:bodyPr>
          <a:lstStyle/>
          <a:p>
            <a:r>
              <a:rPr lang="en-US" dirty="0"/>
              <a:t>Secular Equilibrium</a:t>
            </a:r>
          </a:p>
        </p:txBody>
      </p:sp>
      <p:pic>
        <p:nvPicPr>
          <p:cNvPr id="4" name="Picture 6" descr="Image result for secular equilibrium example">
            <a:extLst>
              <a:ext uri="{FF2B5EF4-FFF2-40B4-BE49-F238E27FC236}">
                <a16:creationId xmlns:a16="http://schemas.microsoft.com/office/drawing/2014/main" id="{350BC2CD-76ED-28DE-8408-1BD82E3C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8" r="9615"/>
          <a:stretch>
            <a:fillRect/>
          </a:stretch>
        </p:blipFill>
        <p:spPr bwMode="auto">
          <a:xfrm>
            <a:off x="83127" y="0"/>
            <a:ext cx="666506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17EF-98F9-9F85-7D3C-5C29835B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007" y="2212846"/>
            <a:ext cx="4361693" cy="4096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1800"/>
              <a:t>If the parent half-life is </a:t>
            </a:r>
            <a:r>
              <a:rPr lang="en-US" altLang="en-US" sz="1800" i="1" u="sng"/>
              <a:t>much</a:t>
            </a:r>
            <a:r>
              <a:rPr lang="en-US" altLang="en-US" sz="1800"/>
              <a:t> longer than the daughter half-life, then the equilibrium established is called </a:t>
            </a:r>
            <a:r>
              <a:rPr lang="en-US" altLang="en-US" sz="1800" b="1"/>
              <a:t>secular equilibrium</a:t>
            </a:r>
          </a:p>
          <a:p>
            <a:pPr>
              <a:lnSpc>
                <a:spcPct val="110000"/>
              </a:lnSpc>
            </a:pPr>
            <a:endParaRPr lang="en-US" altLang="en-US" sz="1800" b="1"/>
          </a:p>
          <a:p>
            <a:pPr>
              <a:lnSpc>
                <a:spcPct val="110000"/>
              </a:lnSpc>
            </a:pPr>
            <a:r>
              <a:rPr lang="en-US" sz="1800"/>
              <a:t>The activity of the daughter closely matches the parent because there is a bottleneck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Not enough production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Much consumption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Seize the means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03BC1-421F-8AD6-6CB2-55C5F836DC3A}"/>
              </a:ext>
            </a:extLst>
          </p:cNvPr>
          <p:cNvSpPr/>
          <p:nvPr/>
        </p:nvSpPr>
        <p:spPr>
          <a:xfrm>
            <a:off x="7123007" y="3990109"/>
            <a:ext cx="4579466" cy="2179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F0C3-BE88-9F3F-E16B-B706FCFA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Secular Equilibrium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809C8-A554-83AC-3B9C-A22593A7BB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88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226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Ra</m:t>
                          </m:r>
                        </m:e>
                      </m:sPre>
                      <m:groupChr>
                        <m:groupChrPr>
                          <m:chr m:val="→"/>
                          <m:vertJc m:val="bot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=1602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</m:groupChr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86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222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Rn</m:t>
                          </m:r>
                        </m:e>
                      </m:sPre>
                      <m:groupChr>
                        <m:groupChrPr>
                          <m:chr m:val="→"/>
                          <m:vertJc m:val="bot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=3.8 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e>
                      </m:groupChr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84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218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Po</m:t>
                          </m:r>
                        </m:e>
                      </m:sPre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Radium’s half life &gt;&gt;&gt; daughter </a:t>
                </a:r>
                <a:r>
                  <a:rPr lang="en-US" dirty="0">
                    <a:sym typeface="Wingdings" panose="05000000000000000000" pitchFamily="2" charset="2"/>
                  </a:rPr>
                  <a:t> quick buildup period  maximum  same decay rate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809C8-A554-83AC-3B9C-A22593A7B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8" r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BB57754-9F0D-A3B9-8539-B68C8FDDDF3B}"/>
              </a:ext>
            </a:extLst>
          </p:cNvPr>
          <p:cNvSpPr/>
          <p:nvPr/>
        </p:nvSpPr>
        <p:spPr>
          <a:xfrm>
            <a:off x="387925" y="3429000"/>
            <a:ext cx="11191427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DAB3D-EFF5-6D5A-F73A-6DB58F85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E078-E867-0F82-F475-447F88D0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Transient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E5C6F-1F31-1319-D27E-0E2CC4A9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41215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1600" dirty="0"/>
              <a:t>If the half-life of the parent is longer than the daughter half-life then the equilibrium established is called </a:t>
            </a:r>
            <a:r>
              <a:rPr lang="en-US" altLang="en-US" sz="1600" b="1" dirty="0"/>
              <a:t>transient equilibrium</a:t>
            </a:r>
            <a:endParaRPr lang="en-US" altLang="en-US" sz="1500" b="1" dirty="0"/>
          </a:p>
          <a:p>
            <a:pPr>
              <a:lnSpc>
                <a:spcPct val="110000"/>
              </a:lnSpc>
            </a:pPr>
            <a:endParaRPr lang="en-US" altLang="en-US" sz="1500" b="1" dirty="0"/>
          </a:p>
          <a:p>
            <a:pPr>
              <a:lnSpc>
                <a:spcPct val="110000"/>
              </a:lnSpc>
            </a:pPr>
            <a:r>
              <a:rPr lang="en-US" sz="1600" dirty="0"/>
              <a:t>After some maximum where equilibrium occurs (rate of production = rate of consumption) the RATIO of </a:t>
            </a:r>
            <a:r>
              <a:rPr lang="en-US" sz="1600" dirty="0" err="1"/>
              <a:t>parent:daughter</a:t>
            </a:r>
            <a:r>
              <a:rPr lang="en-US" sz="1600" dirty="0"/>
              <a:t> activity becomes CONSTANT</a:t>
            </a: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altLang="en-US" sz="1600" dirty="0"/>
              <a:t>The decay rate of the daughter is dependent upon the decay rate of the parent</a:t>
            </a:r>
            <a:endParaRPr lang="en-US" sz="1500" dirty="0"/>
          </a:p>
        </p:txBody>
      </p:sp>
      <p:pic>
        <p:nvPicPr>
          <p:cNvPr id="6" name="Picture 6" descr="Image result for secular equilibrium example">
            <a:extLst>
              <a:ext uri="{FF2B5EF4-FFF2-40B4-BE49-F238E27FC236}">
                <a16:creationId xmlns:a16="http://schemas.microsoft.com/office/drawing/2014/main" id="{8949E32E-30D8-F374-1FD7-3BD273826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" t="-1" r="70073" b="32863"/>
          <a:stretch>
            <a:fillRect/>
          </a:stretch>
        </p:blipFill>
        <p:spPr bwMode="auto">
          <a:xfrm>
            <a:off x="5261304" y="757276"/>
            <a:ext cx="6903593" cy="61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61A1B2-C3A4-DCDB-3711-321118959D96}"/>
              </a:ext>
            </a:extLst>
          </p:cNvPr>
          <p:cNvSpPr/>
          <p:nvPr/>
        </p:nvSpPr>
        <p:spPr>
          <a:xfrm>
            <a:off x="369455" y="3869021"/>
            <a:ext cx="4864746" cy="155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554C-7C61-9D0E-2DAC-15CA3D797753}"/>
              </a:ext>
            </a:extLst>
          </p:cNvPr>
          <p:cNvSpPr/>
          <p:nvPr/>
        </p:nvSpPr>
        <p:spPr>
          <a:xfrm>
            <a:off x="369455" y="5382584"/>
            <a:ext cx="4451927" cy="1082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651</Words>
  <Application>Microsoft Office PowerPoint</Application>
  <PresentationFormat>Widescreen</PresentationFormat>
  <Paragraphs>106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Cambria Math</vt:lpstr>
      <vt:lpstr>Neue Haas Grotesk Text Pro</vt:lpstr>
      <vt:lpstr>Wingdings</vt:lpstr>
      <vt:lpstr>VanillaVTI</vt:lpstr>
      <vt:lpstr>Statistics of Radioactive Decay II</vt:lpstr>
      <vt:lpstr>Specific Activity Terminology</vt:lpstr>
      <vt:lpstr>Practice: Specific Activity</vt:lpstr>
      <vt:lpstr>PowerPoint Presentation</vt:lpstr>
      <vt:lpstr>Equilibrium</vt:lpstr>
      <vt:lpstr>Equilibrium Basics</vt:lpstr>
      <vt:lpstr>Secular Equilibrium</vt:lpstr>
      <vt:lpstr>Secular Equilibrium Example</vt:lpstr>
      <vt:lpstr>Transient Equilibrium</vt:lpstr>
      <vt:lpstr>Transient Equilibrium Example</vt:lpstr>
      <vt:lpstr>Transient Equilibrium Example Plot</vt:lpstr>
      <vt:lpstr>Parent-Daughter Dual Decay</vt:lpstr>
      <vt:lpstr>No Equilibrium</vt:lpstr>
      <vt:lpstr>Daughter Activity Equation</vt:lpstr>
      <vt:lpstr>Time to Maximum Daughter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2025-09-14T23:27:24Z</dcterms:created>
  <dcterms:modified xsi:type="dcterms:W3CDTF">2025-09-18T14:17:57Z</dcterms:modified>
</cp:coreProperties>
</file>